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1" r:id="rId2"/>
    <p:sldId id="258" r:id="rId3"/>
    <p:sldId id="259" r:id="rId4"/>
    <p:sldId id="260" r:id="rId5"/>
    <p:sldId id="261" r:id="rId6"/>
    <p:sldId id="262" r:id="rId7"/>
    <p:sldId id="263" r:id="rId8"/>
    <p:sldId id="266" r:id="rId9"/>
    <p:sldId id="264" r:id="rId10"/>
    <p:sldId id="265" r:id="rId11"/>
    <p:sldId id="267" r:id="rId12"/>
    <p:sldId id="268" r:id="rId13"/>
    <p:sldId id="269" r:id="rId14"/>
    <p:sldId id="270" r:id="rId15"/>
    <p:sldId id="271" r:id="rId16"/>
    <p:sldId id="272" r:id="rId17"/>
    <p:sldId id="273" r:id="rId18"/>
    <p:sldId id="280" r:id="rId19"/>
    <p:sldId id="275" r:id="rId20"/>
    <p:sldId id="274" r:id="rId21"/>
    <p:sldId id="276" r:id="rId22"/>
    <p:sldId id="277" r:id="rId23"/>
    <p:sldId id="278" r:id="rId24"/>
    <p:sldId id="279" r:id="rId25"/>
    <p:sldId id="282" r:id="rId26"/>
    <p:sldId id="25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4CF"/>
    <a:srgbClr val="B30717"/>
    <a:srgbClr val="B59364"/>
    <a:srgbClr val="E3D5B0"/>
    <a:srgbClr val="E2D2AA"/>
    <a:srgbClr val="C3AA7C"/>
    <a:srgbClr val="F5A2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AB237-FF06-4DB5-84FF-AAF84B6CCFA6}" type="datetimeFigureOut">
              <a:rPr lang="zh-CN" altLang="en-US" smtClean="0"/>
              <a:t>2021/7/31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1A0967-CDE2-4D27-9206-4F058CC12919}" type="slidenum">
              <a:rPr lang="zh-CN" altLang="en-US" smtClean="0"/>
              <a:t>‹#›</a:t>
            </a:fld>
            <a:endParaRPr lang="zh-CN" altLang="en-US"/>
          </a:p>
        </p:txBody>
      </p:sp>
    </p:spTree>
    <p:extLst>
      <p:ext uri="{BB962C8B-B14F-4D97-AF65-F5344CB8AC3E}">
        <p14:creationId xmlns:p14="http://schemas.microsoft.com/office/powerpoint/2010/main" val="2137635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2</a:t>
            </a:fld>
            <a:endParaRPr lang="zh-CN" altLang="en-US"/>
          </a:p>
        </p:txBody>
      </p:sp>
    </p:spTree>
    <p:extLst>
      <p:ext uri="{BB962C8B-B14F-4D97-AF65-F5344CB8AC3E}">
        <p14:creationId xmlns:p14="http://schemas.microsoft.com/office/powerpoint/2010/main" val="1185798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11</a:t>
            </a:fld>
            <a:endParaRPr lang="zh-CN" altLang="en-US"/>
          </a:p>
        </p:txBody>
      </p:sp>
    </p:spTree>
    <p:extLst>
      <p:ext uri="{BB962C8B-B14F-4D97-AF65-F5344CB8AC3E}">
        <p14:creationId xmlns:p14="http://schemas.microsoft.com/office/powerpoint/2010/main" val="1593093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12</a:t>
            </a:fld>
            <a:endParaRPr lang="zh-CN" altLang="en-US"/>
          </a:p>
        </p:txBody>
      </p:sp>
    </p:spTree>
    <p:extLst>
      <p:ext uri="{BB962C8B-B14F-4D97-AF65-F5344CB8AC3E}">
        <p14:creationId xmlns:p14="http://schemas.microsoft.com/office/powerpoint/2010/main" val="3397641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13</a:t>
            </a:fld>
            <a:endParaRPr lang="zh-CN" altLang="en-US"/>
          </a:p>
        </p:txBody>
      </p:sp>
    </p:spTree>
    <p:extLst>
      <p:ext uri="{BB962C8B-B14F-4D97-AF65-F5344CB8AC3E}">
        <p14:creationId xmlns:p14="http://schemas.microsoft.com/office/powerpoint/2010/main" val="3361007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14</a:t>
            </a:fld>
            <a:endParaRPr lang="zh-CN" altLang="en-US"/>
          </a:p>
        </p:txBody>
      </p:sp>
    </p:spTree>
    <p:extLst>
      <p:ext uri="{BB962C8B-B14F-4D97-AF65-F5344CB8AC3E}">
        <p14:creationId xmlns:p14="http://schemas.microsoft.com/office/powerpoint/2010/main" val="3061014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15</a:t>
            </a:fld>
            <a:endParaRPr lang="zh-CN" altLang="en-US"/>
          </a:p>
        </p:txBody>
      </p:sp>
    </p:spTree>
    <p:extLst>
      <p:ext uri="{BB962C8B-B14F-4D97-AF65-F5344CB8AC3E}">
        <p14:creationId xmlns:p14="http://schemas.microsoft.com/office/powerpoint/2010/main" val="41850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16</a:t>
            </a:fld>
            <a:endParaRPr lang="zh-CN" altLang="en-US"/>
          </a:p>
        </p:txBody>
      </p:sp>
    </p:spTree>
    <p:extLst>
      <p:ext uri="{BB962C8B-B14F-4D97-AF65-F5344CB8AC3E}">
        <p14:creationId xmlns:p14="http://schemas.microsoft.com/office/powerpoint/2010/main" val="400833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17</a:t>
            </a:fld>
            <a:endParaRPr lang="zh-CN" altLang="en-US"/>
          </a:p>
        </p:txBody>
      </p:sp>
    </p:spTree>
    <p:extLst>
      <p:ext uri="{BB962C8B-B14F-4D97-AF65-F5344CB8AC3E}">
        <p14:creationId xmlns:p14="http://schemas.microsoft.com/office/powerpoint/2010/main" val="822919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18</a:t>
            </a:fld>
            <a:endParaRPr lang="zh-CN" altLang="en-US"/>
          </a:p>
        </p:txBody>
      </p:sp>
    </p:spTree>
    <p:extLst>
      <p:ext uri="{BB962C8B-B14F-4D97-AF65-F5344CB8AC3E}">
        <p14:creationId xmlns:p14="http://schemas.microsoft.com/office/powerpoint/2010/main" val="311173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19</a:t>
            </a:fld>
            <a:endParaRPr lang="zh-CN" altLang="en-US"/>
          </a:p>
        </p:txBody>
      </p:sp>
    </p:spTree>
    <p:extLst>
      <p:ext uri="{BB962C8B-B14F-4D97-AF65-F5344CB8AC3E}">
        <p14:creationId xmlns:p14="http://schemas.microsoft.com/office/powerpoint/2010/main" val="2177940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20</a:t>
            </a:fld>
            <a:endParaRPr lang="zh-CN" altLang="en-US"/>
          </a:p>
        </p:txBody>
      </p:sp>
    </p:spTree>
    <p:extLst>
      <p:ext uri="{BB962C8B-B14F-4D97-AF65-F5344CB8AC3E}">
        <p14:creationId xmlns:p14="http://schemas.microsoft.com/office/powerpoint/2010/main" val="3158017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3</a:t>
            </a:fld>
            <a:endParaRPr lang="zh-CN" altLang="en-US"/>
          </a:p>
        </p:txBody>
      </p:sp>
    </p:spTree>
    <p:extLst>
      <p:ext uri="{BB962C8B-B14F-4D97-AF65-F5344CB8AC3E}">
        <p14:creationId xmlns:p14="http://schemas.microsoft.com/office/powerpoint/2010/main" val="625334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21</a:t>
            </a:fld>
            <a:endParaRPr lang="zh-CN" altLang="en-US"/>
          </a:p>
        </p:txBody>
      </p:sp>
    </p:spTree>
    <p:extLst>
      <p:ext uri="{BB962C8B-B14F-4D97-AF65-F5344CB8AC3E}">
        <p14:creationId xmlns:p14="http://schemas.microsoft.com/office/powerpoint/2010/main" val="4051932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22</a:t>
            </a:fld>
            <a:endParaRPr lang="zh-CN" altLang="en-US"/>
          </a:p>
        </p:txBody>
      </p:sp>
    </p:spTree>
    <p:extLst>
      <p:ext uri="{BB962C8B-B14F-4D97-AF65-F5344CB8AC3E}">
        <p14:creationId xmlns:p14="http://schemas.microsoft.com/office/powerpoint/2010/main" val="4039505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23</a:t>
            </a:fld>
            <a:endParaRPr lang="zh-CN" altLang="en-US"/>
          </a:p>
        </p:txBody>
      </p:sp>
    </p:spTree>
    <p:extLst>
      <p:ext uri="{BB962C8B-B14F-4D97-AF65-F5344CB8AC3E}">
        <p14:creationId xmlns:p14="http://schemas.microsoft.com/office/powerpoint/2010/main" val="4004063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24</a:t>
            </a:fld>
            <a:endParaRPr lang="zh-CN" altLang="en-US"/>
          </a:p>
        </p:txBody>
      </p:sp>
    </p:spTree>
    <p:extLst>
      <p:ext uri="{BB962C8B-B14F-4D97-AF65-F5344CB8AC3E}">
        <p14:creationId xmlns:p14="http://schemas.microsoft.com/office/powerpoint/2010/main" val="688438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4</a:t>
            </a:fld>
            <a:endParaRPr lang="zh-CN" altLang="en-US"/>
          </a:p>
        </p:txBody>
      </p:sp>
    </p:spTree>
    <p:extLst>
      <p:ext uri="{BB962C8B-B14F-4D97-AF65-F5344CB8AC3E}">
        <p14:creationId xmlns:p14="http://schemas.microsoft.com/office/powerpoint/2010/main" val="2576082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5</a:t>
            </a:fld>
            <a:endParaRPr lang="zh-CN" altLang="en-US"/>
          </a:p>
        </p:txBody>
      </p:sp>
    </p:spTree>
    <p:extLst>
      <p:ext uri="{BB962C8B-B14F-4D97-AF65-F5344CB8AC3E}">
        <p14:creationId xmlns:p14="http://schemas.microsoft.com/office/powerpoint/2010/main" val="196451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6</a:t>
            </a:fld>
            <a:endParaRPr lang="zh-CN" altLang="en-US"/>
          </a:p>
        </p:txBody>
      </p:sp>
    </p:spTree>
    <p:extLst>
      <p:ext uri="{BB962C8B-B14F-4D97-AF65-F5344CB8AC3E}">
        <p14:creationId xmlns:p14="http://schemas.microsoft.com/office/powerpoint/2010/main" val="1373778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7</a:t>
            </a:fld>
            <a:endParaRPr lang="zh-CN" altLang="en-US"/>
          </a:p>
        </p:txBody>
      </p:sp>
    </p:spTree>
    <p:extLst>
      <p:ext uri="{BB962C8B-B14F-4D97-AF65-F5344CB8AC3E}">
        <p14:creationId xmlns:p14="http://schemas.microsoft.com/office/powerpoint/2010/main" val="2551509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8</a:t>
            </a:fld>
            <a:endParaRPr lang="zh-CN" altLang="en-US"/>
          </a:p>
        </p:txBody>
      </p:sp>
    </p:spTree>
    <p:extLst>
      <p:ext uri="{BB962C8B-B14F-4D97-AF65-F5344CB8AC3E}">
        <p14:creationId xmlns:p14="http://schemas.microsoft.com/office/powerpoint/2010/main" val="306556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9</a:t>
            </a:fld>
            <a:endParaRPr lang="zh-CN" altLang="en-US"/>
          </a:p>
        </p:txBody>
      </p:sp>
    </p:spTree>
    <p:extLst>
      <p:ext uri="{BB962C8B-B14F-4D97-AF65-F5344CB8AC3E}">
        <p14:creationId xmlns:p14="http://schemas.microsoft.com/office/powerpoint/2010/main" val="210709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1A0967-CDE2-4D27-9206-4F058CC12919}" type="slidenum">
              <a:rPr lang="zh-CN" altLang="en-US" smtClean="0"/>
              <a:t>10</a:t>
            </a:fld>
            <a:endParaRPr lang="zh-CN" altLang="en-US"/>
          </a:p>
        </p:txBody>
      </p:sp>
    </p:spTree>
    <p:extLst>
      <p:ext uri="{BB962C8B-B14F-4D97-AF65-F5344CB8AC3E}">
        <p14:creationId xmlns:p14="http://schemas.microsoft.com/office/powerpoint/2010/main" val="1191256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FBB676-6093-465B-8294-28879489545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3968F7-414B-4F69-B69D-6903CE502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35A2539-3DE4-402A-8901-AF360CB865A3}"/>
              </a:ext>
            </a:extLst>
          </p:cNvPr>
          <p:cNvSpPr>
            <a:spLocks noGrp="1"/>
          </p:cNvSpPr>
          <p:nvPr>
            <p:ph type="dt" sz="half" idx="10"/>
          </p:nvPr>
        </p:nvSpPr>
        <p:spPr/>
        <p:txBody>
          <a:bodyPr/>
          <a:lstStyle/>
          <a:p>
            <a:fld id="{EBE5214A-CCFC-4AC4-B2B9-72DEBF7D33D7}"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D121CAAB-B67A-442F-BF02-4887B77EE6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DE568D-4EC7-42FA-90E2-54471C43A784}"/>
              </a:ext>
            </a:extLst>
          </p:cNvPr>
          <p:cNvSpPr>
            <a:spLocks noGrp="1"/>
          </p:cNvSpPr>
          <p:nvPr>
            <p:ph type="sldNum" sz="quarter" idx="12"/>
          </p:nvPr>
        </p:nvSpPr>
        <p:spPr/>
        <p:txBody>
          <a:body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176334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E3D4E-3B6A-4AF6-8E6F-46E5FE651B4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828A8D3-39C8-411C-9F9A-CD25AAD0833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84865F-6B31-41CB-8204-385AAB715D6D}"/>
              </a:ext>
            </a:extLst>
          </p:cNvPr>
          <p:cNvSpPr>
            <a:spLocks noGrp="1"/>
          </p:cNvSpPr>
          <p:nvPr>
            <p:ph type="dt" sz="half" idx="10"/>
          </p:nvPr>
        </p:nvSpPr>
        <p:spPr/>
        <p:txBody>
          <a:bodyPr/>
          <a:lstStyle/>
          <a:p>
            <a:fld id="{EBE5214A-CCFC-4AC4-B2B9-72DEBF7D33D7}"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990B016C-15AF-4ED8-A083-D1916EBA74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3D4256-756F-42F3-A24B-8984CE1F30CA}"/>
              </a:ext>
            </a:extLst>
          </p:cNvPr>
          <p:cNvSpPr>
            <a:spLocks noGrp="1"/>
          </p:cNvSpPr>
          <p:nvPr>
            <p:ph type="sldNum" sz="quarter" idx="12"/>
          </p:nvPr>
        </p:nvSpPr>
        <p:spPr/>
        <p:txBody>
          <a:body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3448504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3637B08-9276-4E6B-9D7B-04D05780602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9A71C4C-97CB-4916-B24D-462CAD01A4F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6033E4D-ABB8-4FA5-AC6A-8BD3400AC33C}"/>
              </a:ext>
            </a:extLst>
          </p:cNvPr>
          <p:cNvSpPr>
            <a:spLocks noGrp="1"/>
          </p:cNvSpPr>
          <p:nvPr>
            <p:ph type="dt" sz="half" idx="10"/>
          </p:nvPr>
        </p:nvSpPr>
        <p:spPr/>
        <p:txBody>
          <a:bodyPr/>
          <a:lstStyle/>
          <a:p>
            <a:fld id="{EBE5214A-CCFC-4AC4-B2B9-72DEBF7D33D7}"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EFF1BEBB-97D7-4A42-B04C-85BCC8080D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6CE181-106A-4FBA-9E59-9280EF312F23}"/>
              </a:ext>
            </a:extLst>
          </p:cNvPr>
          <p:cNvSpPr>
            <a:spLocks noGrp="1"/>
          </p:cNvSpPr>
          <p:nvPr>
            <p:ph type="sldNum" sz="quarter" idx="12"/>
          </p:nvPr>
        </p:nvSpPr>
        <p:spPr/>
        <p:txBody>
          <a:body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2069773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267107-4454-4B33-BEBC-B0F4EB5E7B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D0EACB-13A6-4DE0-8748-FEBC68F2CE8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EA4FE0E-1D9B-4F03-939A-E5F49A846269}"/>
              </a:ext>
            </a:extLst>
          </p:cNvPr>
          <p:cNvSpPr>
            <a:spLocks noGrp="1"/>
          </p:cNvSpPr>
          <p:nvPr>
            <p:ph type="dt" sz="half" idx="10"/>
          </p:nvPr>
        </p:nvSpPr>
        <p:spPr/>
        <p:txBody>
          <a:bodyPr/>
          <a:lstStyle/>
          <a:p>
            <a:fld id="{EBE5214A-CCFC-4AC4-B2B9-72DEBF7D33D7}"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37A3A290-9022-4BB2-8E39-E6B5421631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BCF18F-B0BB-4C91-8BBD-5063B3EC94C2}"/>
              </a:ext>
            </a:extLst>
          </p:cNvPr>
          <p:cNvSpPr>
            <a:spLocks noGrp="1"/>
          </p:cNvSpPr>
          <p:nvPr>
            <p:ph type="sldNum" sz="quarter" idx="12"/>
          </p:nvPr>
        </p:nvSpPr>
        <p:spPr/>
        <p:txBody>
          <a:body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2343188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ED0A5-DF4E-46EB-9CF1-D46ACC23B94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191F1CE-C8CE-48B8-A7A5-60B2AE65E9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4B80469-12A9-42CE-8FD0-BB3D0E4E4E84}"/>
              </a:ext>
            </a:extLst>
          </p:cNvPr>
          <p:cNvSpPr>
            <a:spLocks noGrp="1"/>
          </p:cNvSpPr>
          <p:nvPr>
            <p:ph type="dt" sz="half" idx="10"/>
          </p:nvPr>
        </p:nvSpPr>
        <p:spPr/>
        <p:txBody>
          <a:bodyPr/>
          <a:lstStyle/>
          <a:p>
            <a:fld id="{EBE5214A-CCFC-4AC4-B2B9-72DEBF7D33D7}"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F1C3C7F9-D744-4ED9-8492-BAA98F9ABE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277C45-FB2F-4C21-9129-243D2FB4F544}"/>
              </a:ext>
            </a:extLst>
          </p:cNvPr>
          <p:cNvSpPr>
            <a:spLocks noGrp="1"/>
          </p:cNvSpPr>
          <p:nvPr>
            <p:ph type="sldNum" sz="quarter" idx="12"/>
          </p:nvPr>
        </p:nvSpPr>
        <p:spPr/>
        <p:txBody>
          <a:body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304604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B5099-D0E0-4B0E-81E2-DAE1EAE647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3DA348-253E-4553-803D-C6727C6C94E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4096E4D-E613-47B4-9922-30AE9BD4BCE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4196AC0-7F11-4ECD-AF25-C8BDC36E6DCB}"/>
              </a:ext>
            </a:extLst>
          </p:cNvPr>
          <p:cNvSpPr>
            <a:spLocks noGrp="1"/>
          </p:cNvSpPr>
          <p:nvPr>
            <p:ph type="dt" sz="half" idx="10"/>
          </p:nvPr>
        </p:nvSpPr>
        <p:spPr/>
        <p:txBody>
          <a:bodyPr/>
          <a:lstStyle/>
          <a:p>
            <a:fld id="{EBE5214A-CCFC-4AC4-B2B9-72DEBF7D33D7}" type="datetimeFigureOut">
              <a:rPr lang="zh-CN" altLang="en-US" smtClean="0"/>
              <a:t>2021/7/31</a:t>
            </a:fld>
            <a:endParaRPr lang="zh-CN" altLang="en-US"/>
          </a:p>
        </p:txBody>
      </p:sp>
      <p:sp>
        <p:nvSpPr>
          <p:cNvPr id="6" name="页脚占位符 5">
            <a:extLst>
              <a:ext uri="{FF2B5EF4-FFF2-40B4-BE49-F238E27FC236}">
                <a16:creationId xmlns:a16="http://schemas.microsoft.com/office/drawing/2014/main" id="{E3096E6D-1996-4C67-ACF6-7896CD5FCA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49AE22-B999-40EE-BAF3-2576AAEF3852}"/>
              </a:ext>
            </a:extLst>
          </p:cNvPr>
          <p:cNvSpPr>
            <a:spLocks noGrp="1"/>
          </p:cNvSpPr>
          <p:nvPr>
            <p:ph type="sldNum" sz="quarter" idx="12"/>
          </p:nvPr>
        </p:nvSpPr>
        <p:spPr/>
        <p:txBody>
          <a:body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2762798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B1992-5AE5-4E30-AAEB-2064F7608D9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C673B1C-EC1F-4BD9-9DFE-3B80DAD59B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2B6ED01-3724-4628-B867-12079BB8363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BF4ADAF-93A0-4761-966B-FDBF31DAFE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03E1AEF-7271-47F4-A5C2-86D7864DE9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79F89FC-1B3F-44DA-8CE7-98FE263B3BD8}"/>
              </a:ext>
            </a:extLst>
          </p:cNvPr>
          <p:cNvSpPr>
            <a:spLocks noGrp="1"/>
          </p:cNvSpPr>
          <p:nvPr>
            <p:ph type="dt" sz="half" idx="10"/>
          </p:nvPr>
        </p:nvSpPr>
        <p:spPr/>
        <p:txBody>
          <a:bodyPr/>
          <a:lstStyle/>
          <a:p>
            <a:fld id="{EBE5214A-CCFC-4AC4-B2B9-72DEBF7D33D7}" type="datetimeFigureOut">
              <a:rPr lang="zh-CN" altLang="en-US" smtClean="0"/>
              <a:t>2021/7/31</a:t>
            </a:fld>
            <a:endParaRPr lang="zh-CN" altLang="en-US"/>
          </a:p>
        </p:txBody>
      </p:sp>
      <p:sp>
        <p:nvSpPr>
          <p:cNvPr id="8" name="页脚占位符 7">
            <a:extLst>
              <a:ext uri="{FF2B5EF4-FFF2-40B4-BE49-F238E27FC236}">
                <a16:creationId xmlns:a16="http://schemas.microsoft.com/office/drawing/2014/main" id="{1396D72C-BAD9-4BFF-9DE1-2C366CA5314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8C8272-645F-4ED7-8A5E-214B4B537E45}"/>
              </a:ext>
            </a:extLst>
          </p:cNvPr>
          <p:cNvSpPr>
            <a:spLocks noGrp="1"/>
          </p:cNvSpPr>
          <p:nvPr>
            <p:ph type="sldNum" sz="quarter" idx="12"/>
          </p:nvPr>
        </p:nvSpPr>
        <p:spPr/>
        <p:txBody>
          <a:body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1275632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96FCF-B722-4B26-BD17-ACDE43AA52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8DDA302-D4E1-4370-9627-9B604468F6E6}"/>
              </a:ext>
            </a:extLst>
          </p:cNvPr>
          <p:cNvSpPr>
            <a:spLocks noGrp="1"/>
          </p:cNvSpPr>
          <p:nvPr>
            <p:ph type="dt" sz="half" idx="10"/>
          </p:nvPr>
        </p:nvSpPr>
        <p:spPr/>
        <p:txBody>
          <a:bodyPr/>
          <a:lstStyle/>
          <a:p>
            <a:fld id="{EBE5214A-CCFC-4AC4-B2B9-72DEBF7D33D7}" type="datetimeFigureOut">
              <a:rPr lang="zh-CN" altLang="en-US" smtClean="0"/>
              <a:t>2021/7/31</a:t>
            </a:fld>
            <a:endParaRPr lang="zh-CN" altLang="en-US"/>
          </a:p>
        </p:txBody>
      </p:sp>
      <p:sp>
        <p:nvSpPr>
          <p:cNvPr id="4" name="页脚占位符 3">
            <a:extLst>
              <a:ext uri="{FF2B5EF4-FFF2-40B4-BE49-F238E27FC236}">
                <a16:creationId xmlns:a16="http://schemas.microsoft.com/office/drawing/2014/main" id="{5C970005-DC36-4714-8F58-DC19BA64610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CF2CFA-0DCE-44AE-8E2C-1CB2A7FC1E4A}"/>
              </a:ext>
            </a:extLst>
          </p:cNvPr>
          <p:cNvSpPr>
            <a:spLocks noGrp="1"/>
          </p:cNvSpPr>
          <p:nvPr>
            <p:ph type="sldNum" sz="quarter" idx="12"/>
          </p:nvPr>
        </p:nvSpPr>
        <p:spPr/>
        <p:txBody>
          <a:body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21651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B6D332-61D6-4E0C-A46F-824FD9B1FE3D}"/>
              </a:ext>
            </a:extLst>
          </p:cNvPr>
          <p:cNvSpPr>
            <a:spLocks noGrp="1"/>
          </p:cNvSpPr>
          <p:nvPr>
            <p:ph type="dt" sz="half" idx="10"/>
          </p:nvPr>
        </p:nvSpPr>
        <p:spPr/>
        <p:txBody>
          <a:bodyPr/>
          <a:lstStyle/>
          <a:p>
            <a:fld id="{EBE5214A-CCFC-4AC4-B2B9-72DEBF7D33D7}" type="datetimeFigureOut">
              <a:rPr lang="zh-CN" altLang="en-US" smtClean="0"/>
              <a:t>2021/7/31</a:t>
            </a:fld>
            <a:endParaRPr lang="zh-CN" altLang="en-US"/>
          </a:p>
        </p:txBody>
      </p:sp>
      <p:sp>
        <p:nvSpPr>
          <p:cNvPr id="3" name="页脚占位符 2">
            <a:extLst>
              <a:ext uri="{FF2B5EF4-FFF2-40B4-BE49-F238E27FC236}">
                <a16:creationId xmlns:a16="http://schemas.microsoft.com/office/drawing/2014/main" id="{97EA17E1-5B39-4570-BB5F-F6AA40BD7E5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221C8A7-AE84-4782-A81D-84B94CF3BA08}"/>
              </a:ext>
            </a:extLst>
          </p:cNvPr>
          <p:cNvSpPr>
            <a:spLocks noGrp="1"/>
          </p:cNvSpPr>
          <p:nvPr>
            <p:ph type="sldNum" sz="quarter" idx="12"/>
          </p:nvPr>
        </p:nvSpPr>
        <p:spPr/>
        <p:txBody>
          <a:body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273965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C3958-054C-48A2-9933-A5E921CE92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06FD9C5-472C-4A5B-8C32-4C53921EE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4BD8BCA-DA67-4F64-9D21-481A45B5F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4F28AE2-71C1-4C2A-B23C-DB84FEFAB540}"/>
              </a:ext>
            </a:extLst>
          </p:cNvPr>
          <p:cNvSpPr>
            <a:spLocks noGrp="1"/>
          </p:cNvSpPr>
          <p:nvPr>
            <p:ph type="dt" sz="half" idx="10"/>
          </p:nvPr>
        </p:nvSpPr>
        <p:spPr/>
        <p:txBody>
          <a:bodyPr/>
          <a:lstStyle/>
          <a:p>
            <a:fld id="{EBE5214A-CCFC-4AC4-B2B9-72DEBF7D33D7}" type="datetimeFigureOut">
              <a:rPr lang="zh-CN" altLang="en-US" smtClean="0"/>
              <a:t>2021/7/31</a:t>
            </a:fld>
            <a:endParaRPr lang="zh-CN" altLang="en-US"/>
          </a:p>
        </p:txBody>
      </p:sp>
      <p:sp>
        <p:nvSpPr>
          <p:cNvPr id="6" name="页脚占位符 5">
            <a:extLst>
              <a:ext uri="{FF2B5EF4-FFF2-40B4-BE49-F238E27FC236}">
                <a16:creationId xmlns:a16="http://schemas.microsoft.com/office/drawing/2014/main" id="{F8466F72-743C-4052-BCCE-F8D6ABD2EF6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55E0A8-14DA-4E22-84CF-E11974AB3676}"/>
              </a:ext>
            </a:extLst>
          </p:cNvPr>
          <p:cNvSpPr>
            <a:spLocks noGrp="1"/>
          </p:cNvSpPr>
          <p:nvPr>
            <p:ph type="sldNum" sz="quarter" idx="12"/>
          </p:nvPr>
        </p:nvSpPr>
        <p:spPr/>
        <p:txBody>
          <a:body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405900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8054B1-1271-4F4F-B51B-F7A24DEB1CC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5B1CC4D-2F73-4413-A54D-084E3D2233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F3144C8-0585-4392-A5E4-326E857F5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2584F03-E3EC-4E1A-BB1A-D3CB7A8A68A9}"/>
              </a:ext>
            </a:extLst>
          </p:cNvPr>
          <p:cNvSpPr>
            <a:spLocks noGrp="1"/>
          </p:cNvSpPr>
          <p:nvPr>
            <p:ph type="dt" sz="half" idx="10"/>
          </p:nvPr>
        </p:nvSpPr>
        <p:spPr/>
        <p:txBody>
          <a:bodyPr/>
          <a:lstStyle/>
          <a:p>
            <a:fld id="{EBE5214A-CCFC-4AC4-B2B9-72DEBF7D33D7}" type="datetimeFigureOut">
              <a:rPr lang="zh-CN" altLang="en-US" smtClean="0"/>
              <a:t>2021/7/31</a:t>
            </a:fld>
            <a:endParaRPr lang="zh-CN" altLang="en-US"/>
          </a:p>
        </p:txBody>
      </p:sp>
      <p:sp>
        <p:nvSpPr>
          <p:cNvPr id="6" name="页脚占位符 5">
            <a:extLst>
              <a:ext uri="{FF2B5EF4-FFF2-40B4-BE49-F238E27FC236}">
                <a16:creationId xmlns:a16="http://schemas.microsoft.com/office/drawing/2014/main" id="{A536B615-95A7-4753-BEB3-0E23BA6DFE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CAACBB4-5753-4D43-B5C4-78AD4BBDA948}"/>
              </a:ext>
            </a:extLst>
          </p:cNvPr>
          <p:cNvSpPr>
            <a:spLocks noGrp="1"/>
          </p:cNvSpPr>
          <p:nvPr>
            <p:ph type="sldNum" sz="quarter" idx="12"/>
          </p:nvPr>
        </p:nvSpPr>
        <p:spPr/>
        <p:txBody>
          <a:body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121628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E33E3A1-986E-4549-862A-EF7CB83465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E22226D-8117-4E00-879B-C670092A32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D5F353F-2CA0-469E-99C9-82A07C74A2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E5214A-CCFC-4AC4-B2B9-72DEBF7D33D7}"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F6576635-21E7-4AA5-988F-E276067B07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E4CA7B0-42F3-410D-9602-3E34F1B6EA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8BD2E-BE33-4F1A-BC51-E258BD0164E0}" type="slidenum">
              <a:rPr lang="zh-CN" altLang="en-US" smtClean="0"/>
              <a:t>‹#›</a:t>
            </a:fld>
            <a:endParaRPr lang="zh-CN" altLang="en-US"/>
          </a:p>
        </p:txBody>
      </p:sp>
    </p:spTree>
    <p:extLst>
      <p:ext uri="{BB962C8B-B14F-4D97-AF65-F5344CB8AC3E}">
        <p14:creationId xmlns:p14="http://schemas.microsoft.com/office/powerpoint/2010/main" val="58295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ibaotu.com/ppt/"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9000" r="-19000"/>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B5B9503-3735-4AC5-AB36-690CEEFB793A}"/>
              </a:ext>
            </a:extLst>
          </p:cNvPr>
          <p:cNvSpPr txBox="1"/>
          <p:nvPr/>
        </p:nvSpPr>
        <p:spPr>
          <a:xfrm>
            <a:off x="3688080" y="1544320"/>
            <a:ext cx="7305205" cy="2215991"/>
          </a:xfrm>
          <a:prstGeom prst="rect">
            <a:avLst/>
          </a:prstGeom>
          <a:noFill/>
        </p:spPr>
        <p:txBody>
          <a:bodyPr wrap="none" rtlCol="0">
            <a:spAutoFit/>
          </a:bodyPr>
          <a:lstStyle/>
          <a:p>
            <a:r>
              <a:rPr lang="en-US" altLang="zh-CN" sz="13800" b="1" dirty="0">
                <a:ln w="25400">
                  <a:solidFill>
                    <a:srgbClr val="C3AA7C">
                      <a:alpha val="50000"/>
                    </a:srgbClr>
                  </a:solidFill>
                </a:ln>
                <a:solidFill>
                  <a:srgbClr val="B30717"/>
                </a:solidFill>
                <a:effectLst>
                  <a:outerShdw blurRad="50800" dist="38100" dir="2700000" algn="tl" rotWithShape="0">
                    <a:srgbClr val="C3AA7C">
                      <a:alpha val="40000"/>
                    </a:srgbClr>
                  </a:outerShdw>
                </a:effectLst>
                <a:latin typeface="UTM Showcard" panose="02040603050506020204" pitchFamily="18" charset="0"/>
                <a:ea typeface="叶根友特楷简体" panose="02010601030101010101" pitchFamily="2" charset="-122"/>
              </a:rPr>
              <a:t>ĐẠI NAM</a:t>
            </a:r>
            <a:endParaRPr lang="zh-CN" altLang="en-US" sz="13800" b="1" dirty="0">
              <a:ln w="25400">
                <a:solidFill>
                  <a:srgbClr val="C3AA7C">
                    <a:alpha val="50000"/>
                  </a:srgbClr>
                </a:solidFill>
              </a:ln>
              <a:solidFill>
                <a:srgbClr val="B30717"/>
              </a:solidFill>
              <a:effectLst>
                <a:outerShdw blurRad="50800" dist="38100" dir="2700000" algn="tl" rotWithShape="0">
                  <a:srgbClr val="C3AA7C">
                    <a:alpha val="40000"/>
                  </a:srgbClr>
                </a:outerShdw>
              </a:effectLst>
              <a:latin typeface="UTM Showcard" panose="02040603050506020204" pitchFamily="18" charset="0"/>
              <a:ea typeface="叶根友特楷简体" panose="02010601030101010101" pitchFamily="2" charset="-122"/>
            </a:endParaRPr>
          </a:p>
        </p:txBody>
      </p:sp>
      <p:cxnSp>
        <p:nvCxnSpPr>
          <p:cNvPr id="4" name="直接连接符 3">
            <a:extLst>
              <a:ext uri="{FF2B5EF4-FFF2-40B4-BE49-F238E27FC236}">
                <a16:creationId xmlns:a16="http://schemas.microsoft.com/office/drawing/2014/main" id="{10CEEC23-7E96-4CE9-9C7E-FBF024DE170C}"/>
              </a:ext>
            </a:extLst>
          </p:cNvPr>
          <p:cNvCxnSpPr/>
          <p:nvPr/>
        </p:nvCxnSpPr>
        <p:spPr>
          <a:xfrm>
            <a:off x="3923987" y="3830320"/>
            <a:ext cx="6817360" cy="0"/>
          </a:xfrm>
          <a:prstGeom prst="line">
            <a:avLst/>
          </a:prstGeom>
          <a:ln w="25400">
            <a:solidFill>
              <a:srgbClr val="B59364"/>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6A4C3B8-8D26-4481-9B5E-AE5593A83DDA}"/>
              </a:ext>
            </a:extLst>
          </p:cNvPr>
          <p:cNvSpPr txBox="1"/>
          <p:nvPr/>
        </p:nvSpPr>
        <p:spPr>
          <a:xfrm>
            <a:off x="4201040" y="4033520"/>
            <a:ext cx="6263253" cy="461665"/>
          </a:xfrm>
          <a:prstGeom prst="rect">
            <a:avLst/>
          </a:prstGeom>
          <a:noFill/>
        </p:spPr>
        <p:txBody>
          <a:bodyPr wrap="none" rtlCol="0">
            <a:spAutoFit/>
          </a:bodyPr>
          <a:lstStyle/>
          <a:p>
            <a:pPr algn="ctr"/>
            <a:r>
              <a:rPr lang="en-US" altLang="zh-CN" sz="2400" spc="1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spc="1000" dirty="0">
                <a:solidFill>
                  <a:schemeClr val="tx1">
                    <a:lumMod val="75000"/>
                    <a:lumOff val="25000"/>
                  </a:schemeClr>
                </a:solidFill>
                <a:latin typeface="微软雅黑" panose="020B0503020204020204" pitchFamily="34" charset="-122"/>
                <a:ea typeface="微软雅黑" panose="020B0503020204020204" pitchFamily="34" charset="-122"/>
              </a:rPr>
              <a:t>第一单元  中华文明的起源 </a:t>
            </a:r>
            <a:r>
              <a:rPr lang="en-US" altLang="zh-CN" sz="2400" spc="1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spc="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骆集益 - 高山流水(变奏)">
            <a:hlinkClick r:id="" action="ppaction://media"/>
            <a:extLst>
              <a:ext uri="{FF2B5EF4-FFF2-40B4-BE49-F238E27FC236}">
                <a16:creationId xmlns:a16="http://schemas.microsoft.com/office/drawing/2014/main" id="{2221A596-6E84-4DE6-BF23-34086C6367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6521" y="1341120"/>
            <a:ext cx="406400" cy="406400"/>
          </a:xfrm>
          <a:prstGeom prst="rect">
            <a:avLst/>
          </a:prstGeom>
        </p:spPr>
      </p:pic>
    </p:spTree>
    <p:extLst>
      <p:ext uri="{BB962C8B-B14F-4D97-AF65-F5344CB8AC3E}">
        <p14:creationId xmlns:p14="http://schemas.microsoft.com/office/powerpoint/2010/main" val="3160685344"/>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1500"/>
                                        <p:tgtEl>
                                          <p:spTgt spid="2">
                                            <p:txEl>
                                              <p:pRg st="0" end="0"/>
                                            </p:txEl>
                                          </p:spTgt>
                                        </p:tgtEl>
                                      </p:cBhvr>
                                    </p:animEffect>
                                  </p:childTnLst>
                                </p:cTn>
                              </p:par>
                              <p:par>
                                <p:cTn id="11" presetID="2" presetClass="entr" presetSubtype="2"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1+#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par>
                                <p:cTn id="15" presetID="42" presetClass="entr" presetSubtype="0" fill="hold" grpId="0" nodeType="withEffect">
                                  <p:stCondLst>
                                    <p:cond delay="17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0" repeatCount="indefinite" fill="remove" display="0">
                  <p:stCondLst>
                    <p:cond delay="indefinite"/>
                  </p:stCondLst>
                  <p:endCondLst>
                    <p:cond evt="onStopAudio" delay="0">
                      <p:tgtEl>
                        <p:sldTgt/>
                      </p:tgtEl>
                    </p:cond>
                  </p:endCondLst>
                </p:cTn>
                <p:tgtEl>
                  <p:spTgt spid="3"/>
                </p:tgtEl>
              </p:cMediaNode>
            </p:audio>
          </p:childTnLst>
        </p:cTn>
      </p:par>
    </p:tnLst>
    <p:bldLst>
      <p:bldP spid="2"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05E2183-3929-4FF0-BA51-DF649CA54B11}"/>
              </a:ext>
            </a:extLst>
          </p:cNvPr>
          <p:cNvPicPr>
            <a:picLocks noChangeAspect="1"/>
          </p:cNvPicPr>
          <p:nvPr/>
        </p:nvPicPr>
        <p:blipFill rotWithShape="1">
          <a:blip r:embed="rId3"/>
          <a:srcRect b="40682"/>
          <a:stretch/>
        </p:blipFill>
        <p:spPr>
          <a:xfrm flipV="1">
            <a:off x="0" y="0"/>
            <a:ext cx="12192000" cy="2511581"/>
          </a:xfrm>
          <a:prstGeom prst="rect">
            <a:avLst/>
          </a:prstGeom>
        </p:spPr>
      </p:pic>
      <p:sp>
        <p:nvSpPr>
          <p:cNvPr id="3" name="矩形 2">
            <a:extLst>
              <a:ext uri="{FF2B5EF4-FFF2-40B4-BE49-F238E27FC236}">
                <a16:creationId xmlns:a16="http://schemas.microsoft.com/office/drawing/2014/main" id="{E49A63B7-EF92-4740-9A0C-B74A6728ACCD}"/>
              </a:ext>
            </a:extLst>
          </p:cNvPr>
          <p:cNvSpPr/>
          <p:nvPr/>
        </p:nvSpPr>
        <p:spPr>
          <a:xfrm>
            <a:off x="1024270" y="3710898"/>
            <a:ext cx="10143460" cy="1938992"/>
          </a:xfrm>
          <a:prstGeom prst="rect">
            <a:avLst/>
          </a:prstGeom>
        </p:spPr>
        <p:txBody>
          <a:bodyPr wrap="square">
            <a:spAutoFit/>
          </a:bodyPr>
          <a:lstStyle/>
          <a:p>
            <a:pPr algn="just">
              <a:lnSpc>
                <a:spcPts val="36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涿鹿之战的结果，有力地奠定了华夏集团据有广大中原地区的基础，并起到了进一步融合各氏族部落的催化作用。取得这场战争胜利的部族首领黄帝从此成为中华民族的共同祖先，并被逐步神化。由此可见，涿鹿之战的确为我们中华民族在发轫时期决定日后基本面貌的历史性“战争”。</a:t>
            </a:r>
          </a:p>
        </p:txBody>
      </p:sp>
      <p:cxnSp>
        <p:nvCxnSpPr>
          <p:cNvPr id="8" name="直接连接符 7">
            <a:extLst>
              <a:ext uri="{FF2B5EF4-FFF2-40B4-BE49-F238E27FC236}">
                <a16:creationId xmlns:a16="http://schemas.microsoft.com/office/drawing/2014/main" id="{B891307F-62A5-46A5-BC13-4BE9B85DD6BF}"/>
              </a:ext>
            </a:extLst>
          </p:cNvPr>
          <p:cNvCxnSpPr/>
          <p:nvPr/>
        </p:nvCxnSpPr>
        <p:spPr>
          <a:xfrm>
            <a:off x="1024270" y="3477143"/>
            <a:ext cx="10143460" cy="0"/>
          </a:xfrm>
          <a:prstGeom prst="line">
            <a:avLst/>
          </a:prstGeom>
          <a:ln>
            <a:solidFill>
              <a:srgbClr val="B59364"/>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A060C31-2060-4D72-A386-DA00D58AFD4A}"/>
              </a:ext>
            </a:extLst>
          </p:cNvPr>
          <p:cNvCxnSpPr/>
          <p:nvPr/>
        </p:nvCxnSpPr>
        <p:spPr>
          <a:xfrm>
            <a:off x="1024270" y="5883645"/>
            <a:ext cx="10143460" cy="0"/>
          </a:xfrm>
          <a:prstGeom prst="line">
            <a:avLst/>
          </a:prstGeom>
          <a:ln>
            <a:solidFill>
              <a:srgbClr val="B593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490343"/>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7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1F5D2F-1A6F-41E5-BC87-A5859ED45950}"/>
              </a:ext>
            </a:extLst>
          </p:cNvPr>
          <p:cNvPicPr>
            <a:picLocks noChangeAspect="1"/>
          </p:cNvPicPr>
          <p:nvPr/>
        </p:nvPicPr>
        <p:blipFill>
          <a:blip r:embed="rId3"/>
          <a:stretch>
            <a:fillRect/>
          </a:stretch>
        </p:blipFill>
        <p:spPr>
          <a:xfrm rot="16200000">
            <a:off x="4087937" y="1268320"/>
            <a:ext cx="769440" cy="603623"/>
          </a:xfrm>
          <a:prstGeom prst="rect">
            <a:avLst/>
          </a:prstGeom>
        </p:spPr>
      </p:pic>
      <p:sp>
        <p:nvSpPr>
          <p:cNvPr id="3" name="文本框 2">
            <a:extLst>
              <a:ext uri="{FF2B5EF4-FFF2-40B4-BE49-F238E27FC236}">
                <a16:creationId xmlns:a16="http://schemas.microsoft.com/office/drawing/2014/main" id="{0634F9D7-2B4B-4CE9-B199-2F156175F9F7}"/>
              </a:ext>
            </a:extLst>
          </p:cNvPr>
          <p:cNvSpPr txBox="1"/>
          <p:nvPr/>
        </p:nvSpPr>
        <p:spPr>
          <a:xfrm>
            <a:off x="4828605" y="1185411"/>
            <a:ext cx="2534797" cy="769441"/>
          </a:xfrm>
          <a:prstGeom prst="rect">
            <a:avLst/>
          </a:prstGeom>
          <a:noFill/>
        </p:spPr>
        <p:txBody>
          <a:bodyPr wrap="none" rtlCol="0">
            <a:spAutoFit/>
          </a:bodyPr>
          <a:lstStyle/>
          <a:p>
            <a:pPr algn="ctr"/>
            <a:r>
              <a:rPr lang="zh-CN" altLang="en-US" sz="4400" b="1" dirty="0">
                <a:latin typeface="微软雅黑" panose="020B0503020204020204" pitchFamily="34" charset="-122"/>
                <a:ea typeface="微软雅黑" panose="020B0503020204020204" pitchFamily="34" charset="-122"/>
              </a:rPr>
              <a:t>课堂讨论</a:t>
            </a:r>
          </a:p>
        </p:txBody>
      </p:sp>
      <p:pic>
        <p:nvPicPr>
          <p:cNvPr id="4" name="图片 3">
            <a:extLst>
              <a:ext uri="{FF2B5EF4-FFF2-40B4-BE49-F238E27FC236}">
                <a16:creationId xmlns:a16="http://schemas.microsoft.com/office/drawing/2014/main" id="{19C49EC9-6E19-4D21-898B-292B9AD30595}"/>
              </a:ext>
            </a:extLst>
          </p:cNvPr>
          <p:cNvPicPr>
            <a:picLocks noChangeAspect="1"/>
          </p:cNvPicPr>
          <p:nvPr/>
        </p:nvPicPr>
        <p:blipFill>
          <a:blip r:embed="rId3"/>
          <a:stretch>
            <a:fillRect/>
          </a:stretch>
        </p:blipFill>
        <p:spPr>
          <a:xfrm rot="5400000" flipH="1">
            <a:off x="7334623" y="1268320"/>
            <a:ext cx="769440" cy="603623"/>
          </a:xfrm>
          <a:prstGeom prst="rect">
            <a:avLst/>
          </a:prstGeom>
        </p:spPr>
      </p:pic>
      <p:sp>
        <p:nvSpPr>
          <p:cNvPr id="5" name="矩形 4">
            <a:extLst>
              <a:ext uri="{FF2B5EF4-FFF2-40B4-BE49-F238E27FC236}">
                <a16:creationId xmlns:a16="http://schemas.microsoft.com/office/drawing/2014/main" id="{8F19C6A9-0E1E-4CA3-99A1-45A1DFFADCB6}"/>
              </a:ext>
            </a:extLst>
          </p:cNvPr>
          <p:cNvSpPr/>
          <p:nvPr/>
        </p:nvSpPr>
        <p:spPr>
          <a:xfrm>
            <a:off x="-1" y="2509289"/>
            <a:ext cx="12192001" cy="1233377"/>
          </a:xfrm>
          <a:prstGeom prst="rect">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AE77173-BFF2-4190-95DF-FE53513A03B2}"/>
              </a:ext>
            </a:extLst>
          </p:cNvPr>
          <p:cNvSpPr txBox="1"/>
          <p:nvPr/>
        </p:nvSpPr>
        <p:spPr>
          <a:xfrm>
            <a:off x="2598888" y="2664312"/>
            <a:ext cx="6994222" cy="923330"/>
          </a:xfrm>
          <a:prstGeom prst="rect">
            <a:avLst/>
          </a:prstGeom>
          <a:noFill/>
        </p:spPr>
        <p:txBody>
          <a:bodyPr wrap="none" rtlCol="0">
            <a:spAutoFit/>
          </a:bodyPr>
          <a:lstStyle/>
          <a:p>
            <a:pPr algn="ctr"/>
            <a:r>
              <a:rPr lang="zh-CN" altLang="en-US" sz="5400" spc="-300" dirty="0">
                <a:solidFill>
                  <a:schemeClr val="bg1"/>
                </a:solidFill>
                <a:latin typeface="叶根友特楷简体" panose="02010601030101010101" pitchFamily="2" charset="-122"/>
                <a:ea typeface="叶根友特楷简体" panose="02010601030101010101" pitchFamily="2" charset="-122"/>
              </a:rPr>
              <a:t>如何看待上古神话传说？</a:t>
            </a:r>
          </a:p>
        </p:txBody>
      </p:sp>
      <p:sp>
        <p:nvSpPr>
          <p:cNvPr id="7" name="矩形 6">
            <a:extLst>
              <a:ext uri="{FF2B5EF4-FFF2-40B4-BE49-F238E27FC236}">
                <a16:creationId xmlns:a16="http://schemas.microsoft.com/office/drawing/2014/main" id="{9BEC09A9-4060-4759-8F49-3DF3016BDA39}"/>
              </a:ext>
            </a:extLst>
          </p:cNvPr>
          <p:cNvSpPr/>
          <p:nvPr/>
        </p:nvSpPr>
        <p:spPr>
          <a:xfrm>
            <a:off x="1576275" y="4327750"/>
            <a:ext cx="9039447" cy="1631216"/>
          </a:xfrm>
          <a:prstGeom prst="rect">
            <a:avLst/>
          </a:prstGeom>
        </p:spPr>
        <p:txBody>
          <a:bodyPr wrap="square">
            <a:spAutoFit/>
          </a:bodyPr>
          <a:lstStyle/>
          <a:p>
            <a:pPr algn="just">
              <a:lnSpc>
                <a:spcPts val="3000"/>
              </a:lnSpc>
            </a:pP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实际上远古时期的任何一件发明或改进，都是累月经年积无数人之力，经过漫长岁月的摸索的结果，绝非一人一时之功劳。将这些重要发明记到黄帝、炎帝、嫘祖等人名下，主要是由于这些人物是华夏族的杰出代表（黄帝是公认的华夏始祖），古人借此表达对他们的崇敬之情。</a:t>
            </a:r>
          </a:p>
        </p:txBody>
      </p:sp>
    </p:spTree>
    <p:extLst>
      <p:ext uri="{BB962C8B-B14F-4D97-AF65-F5344CB8AC3E}">
        <p14:creationId xmlns:p14="http://schemas.microsoft.com/office/powerpoint/2010/main" val="2514106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drap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childTnLst>
                                </p:cTn>
                              </p:par>
                              <p:par>
                                <p:cTn id="22" presetID="42" presetClass="entr" presetSubtype="0" fill="hold" grpId="0" nodeType="withEffect">
                                  <p:stCondLst>
                                    <p:cond delay="225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9218" name="Picture 2" descr="http://img.mp.itc.cn/upload/20170205/d9674a18e0ab450d8eb14069521ce6f2_th.jpeg">
            <a:extLst>
              <a:ext uri="{FF2B5EF4-FFF2-40B4-BE49-F238E27FC236}">
                <a16:creationId xmlns:a16="http://schemas.microsoft.com/office/drawing/2014/main" id="{C4A1B9F9-397C-442B-A7DB-71B19EC77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956" y="2290829"/>
            <a:ext cx="9838088" cy="381225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741E32A-E7A3-45AF-B906-F01B4DE5D95C}"/>
              </a:ext>
            </a:extLst>
          </p:cNvPr>
          <p:cNvSpPr txBox="1"/>
          <p:nvPr/>
        </p:nvSpPr>
        <p:spPr>
          <a:xfrm>
            <a:off x="3445274" y="754912"/>
            <a:ext cx="5301451" cy="1015663"/>
          </a:xfrm>
          <a:prstGeom prst="rect">
            <a:avLst/>
          </a:prstGeom>
          <a:noFill/>
        </p:spPr>
        <p:txBody>
          <a:bodyPr wrap="none" rtlCol="0">
            <a:spAutoFit/>
          </a:bodyPr>
          <a:lstStyle/>
          <a:p>
            <a:pPr algn="ct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r>
              <a:rPr lang="zh-CN" altLang="en-US" sz="6000" spc="-300" dirty="0">
                <a:solidFill>
                  <a:srgbClr val="B30717"/>
                </a:solidFill>
                <a:latin typeface="叶根友特楷简体" panose="02010601030101010101" pitchFamily="2" charset="-122"/>
                <a:ea typeface="叶根友特楷简体" panose="02010601030101010101" pitchFamily="2" charset="-122"/>
              </a:rPr>
              <a:t>尧舜禹时期</a:t>
            </a: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endParaRPr lang="zh-CN" altLang="en-US" sz="6000" spc="-300" dirty="0">
              <a:solidFill>
                <a:srgbClr val="B30717"/>
              </a:solidFill>
              <a:latin typeface="叶根友特楷简体" panose="02010601030101010101" pitchFamily="2" charset="-122"/>
              <a:ea typeface="叶根友特楷简体" panose="02010601030101010101" pitchFamily="2" charset="-122"/>
            </a:endParaRPr>
          </a:p>
        </p:txBody>
      </p:sp>
    </p:spTree>
    <p:extLst>
      <p:ext uri="{BB962C8B-B14F-4D97-AF65-F5344CB8AC3E}">
        <p14:creationId xmlns:p14="http://schemas.microsoft.com/office/powerpoint/2010/main" val="2264530750"/>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par>
                                <p:cTn id="8" presetID="14" presetClass="entr" presetSubtype="10" fill="hold" nodeType="withEffect">
                                  <p:stCondLst>
                                    <p:cond delay="750"/>
                                  </p:stCondLst>
                                  <p:childTnLst>
                                    <p:set>
                                      <p:cBhvr>
                                        <p:cTn id="9" dur="1" fill="hold">
                                          <p:stCondLst>
                                            <p:cond delay="0"/>
                                          </p:stCondLst>
                                        </p:cTn>
                                        <p:tgtEl>
                                          <p:spTgt spid="9218"/>
                                        </p:tgtEl>
                                        <p:attrNameLst>
                                          <p:attrName>style.visibility</p:attrName>
                                        </p:attrNameLst>
                                      </p:cBhvr>
                                      <p:to>
                                        <p:strVal val="visible"/>
                                      </p:to>
                                    </p:set>
                                    <p:animEffect transition="in" filter="randombar(horizontal)">
                                      <p:cBhvr>
                                        <p:cTn id="10" dur="1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8194" name="Picture 2" descr="https://timgsa.baidu.com/timg?image&amp;quality=80&amp;size=b9999_10000&amp;sec=1512740247632&amp;di=df57b2942c3e413b07dcf8aaf4f8acc1&amp;imgtype=0&amp;src=http%3A%2F%2Fimgtu.5011.net%2Fuploads%2Fcontent%2F20160701%2F6168911467337501.jpg">
            <a:extLst>
              <a:ext uri="{FF2B5EF4-FFF2-40B4-BE49-F238E27FC236}">
                <a16:creationId xmlns:a16="http://schemas.microsoft.com/office/drawing/2014/main" id="{9DEF4E8A-BD1E-4F17-A0C3-E5CA6AF35C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283"/>
          <a:stretch/>
        </p:blipFill>
        <p:spPr bwMode="auto">
          <a:xfrm>
            <a:off x="0" y="1"/>
            <a:ext cx="1219639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F40BEB1-F41B-415D-A152-3303C6A47ACB}"/>
              </a:ext>
            </a:extLst>
          </p:cNvPr>
          <p:cNvSpPr/>
          <p:nvPr/>
        </p:nvSpPr>
        <p:spPr>
          <a:xfrm>
            <a:off x="0" y="4848447"/>
            <a:ext cx="12192000" cy="2009552"/>
          </a:xfrm>
          <a:prstGeom prst="rect">
            <a:avLst/>
          </a:prstGeom>
          <a:solidFill>
            <a:srgbClr val="FCF4C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3E8359BB-3A3B-4B29-8E5A-27EBD9CC8642}"/>
              </a:ext>
            </a:extLst>
          </p:cNvPr>
          <p:cNvSpPr/>
          <p:nvPr/>
        </p:nvSpPr>
        <p:spPr>
          <a:xfrm>
            <a:off x="2590800" y="5379804"/>
            <a:ext cx="7010400" cy="973472"/>
          </a:xfrm>
          <a:prstGeom prst="rect">
            <a:avLst/>
          </a:prstGeom>
        </p:spPr>
        <p:txBody>
          <a:bodyPr wrap="square">
            <a:spAutoFit/>
          </a:bodyPr>
          <a:lstStyle/>
          <a:p>
            <a:pPr algn="just">
              <a:lnSpc>
                <a:spcPts val="36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尧舜禹是古代中国历史中，自黄帝之后，黄河流域又先后出现了三位德才兼备的部落联盟首领。</a:t>
            </a:r>
          </a:p>
        </p:txBody>
      </p:sp>
      <p:cxnSp>
        <p:nvCxnSpPr>
          <p:cNvPr id="5" name="直接连接符 4">
            <a:extLst>
              <a:ext uri="{FF2B5EF4-FFF2-40B4-BE49-F238E27FC236}">
                <a16:creationId xmlns:a16="http://schemas.microsoft.com/office/drawing/2014/main" id="{9D070351-8323-464E-B7CF-D7D6607AFDF3}"/>
              </a:ext>
            </a:extLst>
          </p:cNvPr>
          <p:cNvCxnSpPr/>
          <p:nvPr/>
        </p:nvCxnSpPr>
        <p:spPr>
          <a:xfrm>
            <a:off x="2149549" y="5454367"/>
            <a:ext cx="0" cy="824346"/>
          </a:xfrm>
          <a:prstGeom prst="line">
            <a:avLst/>
          </a:prstGeom>
          <a:ln w="38100">
            <a:solidFill>
              <a:srgbClr val="B30717"/>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6BAFA47-037B-4ED0-8E97-FAC743CA74E4}"/>
              </a:ext>
            </a:extLst>
          </p:cNvPr>
          <p:cNvCxnSpPr/>
          <p:nvPr/>
        </p:nvCxnSpPr>
        <p:spPr>
          <a:xfrm>
            <a:off x="10042451" y="5454367"/>
            <a:ext cx="0" cy="824346"/>
          </a:xfrm>
          <a:prstGeom prst="line">
            <a:avLst/>
          </a:prstGeom>
          <a:ln w="38100">
            <a:solidFill>
              <a:srgbClr val="B307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24009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D87701E-7BA3-4C7A-847A-1EDA0F3C4499}"/>
              </a:ext>
            </a:extLst>
          </p:cNvPr>
          <p:cNvSpPr/>
          <p:nvPr/>
        </p:nvSpPr>
        <p:spPr>
          <a:xfrm>
            <a:off x="1881963" y="2966484"/>
            <a:ext cx="4214037" cy="2862322"/>
          </a:xfrm>
          <a:prstGeom prst="rect">
            <a:avLst/>
          </a:prstGeom>
        </p:spPr>
        <p:txBody>
          <a:bodyPr wrap="square">
            <a:spAutoFit/>
          </a:bodyPr>
          <a:lstStyle/>
          <a:p>
            <a:pPr algn="just">
              <a:lnSpc>
                <a:spcPts val="3600"/>
              </a:lnSpc>
            </a:pPr>
            <a:r>
              <a:rPr lang="zh-CN" altLang="en-US" sz="2200" b="1" dirty="0">
                <a:solidFill>
                  <a:srgbClr val="B30717"/>
                </a:solidFill>
                <a:latin typeface="微软雅黑" panose="020B0503020204020204" pitchFamily="34" charset="-122"/>
                <a:ea typeface="微软雅黑" panose="020B0503020204020204" pitchFamily="34" charset="-122"/>
              </a:rPr>
              <a:t>尧帝开创了帝王禅让之先河。</a:t>
            </a: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尧到年老时，由四岳十二牧推举部落联盟军事首长继承人，大家一致推荐了舜。尧把自己两个女儿嫁给了舜，又对他进行了长期的考察，最后才放心的禅让。</a:t>
            </a:r>
          </a:p>
        </p:txBody>
      </p:sp>
      <p:pic>
        <p:nvPicPr>
          <p:cNvPr id="7170" name="Picture 2" descr="https://timgsa.baidu.com/timg?image&amp;quality=80&amp;size=b9999_10000&amp;sec=1512741258056&amp;di=6963fb2b878d3f67ed97640ec93504f4&amp;imgtype=0&amp;src=http%3A%2F%2Fimg1.gtimg.com%2Fcul%2Fpics%2Fhv1%2F46%2F212%2F2006%2F130494256.jpg">
            <a:extLst>
              <a:ext uri="{FF2B5EF4-FFF2-40B4-BE49-F238E27FC236}">
                <a16:creationId xmlns:a16="http://schemas.microsoft.com/office/drawing/2014/main" id="{1C4C48CF-89A6-4CBE-9A9A-F5DA613A8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50" y="0"/>
            <a:ext cx="3981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B59A7B1-4EB6-4D10-A4DA-4EC69F741E91}"/>
              </a:ext>
            </a:extLst>
          </p:cNvPr>
          <p:cNvSpPr txBox="1"/>
          <p:nvPr/>
        </p:nvSpPr>
        <p:spPr>
          <a:xfrm>
            <a:off x="1703740" y="1467294"/>
            <a:ext cx="4570482" cy="1015663"/>
          </a:xfrm>
          <a:prstGeom prst="rect">
            <a:avLst/>
          </a:prstGeom>
          <a:noFill/>
        </p:spPr>
        <p:txBody>
          <a:bodyPr wrap="none" rtlCol="0">
            <a:spAutoFit/>
          </a:bodyPr>
          <a:lstStyle/>
          <a:p>
            <a:pPr algn="ct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r>
              <a:rPr lang="zh-CN" altLang="en-US" sz="6000" spc="-300" dirty="0">
                <a:solidFill>
                  <a:srgbClr val="B30717"/>
                </a:solidFill>
                <a:latin typeface="叶根友特楷简体" panose="02010601030101010101" pitchFamily="2" charset="-122"/>
                <a:ea typeface="叶根友特楷简体" panose="02010601030101010101" pitchFamily="2" charset="-122"/>
              </a:rPr>
              <a:t>尧帝禅让</a:t>
            </a: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endParaRPr lang="zh-CN" altLang="en-US" sz="6000" spc="-300" dirty="0">
              <a:solidFill>
                <a:srgbClr val="B30717"/>
              </a:solidFill>
              <a:latin typeface="叶根友特楷简体" panose="02010601030101010101" pitchFamily="2" charset="-122"/>
              <a:ea typeface="叶根友特楷简体" panose="02010601030101010101" pitchFamily="2" charset="-122"/>
            </a:endParaRPr>
          </a:p>
        </p:txBody>
      </p:sp>
    </p:spTree>
    <p:extLst>
      <p:ext uri="{BB962C8B-B14F-4D97-AF65-F5344CB8AC3E}">
        <p14:creationId xmlns:p14="http://schemas.microsoft.com/office/powerpoint/2010/main" val="1605280970"/>
      </p:ext>
    </p:extLst>
  </p:cSld>
  <p:clrMapOvr>
    <a:masterClrMapping/>
  </p:clrMapOvr>
  <p:transition spd="slow" advClick="0"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1000"/>
                                        <p:tgtEl>
                                          <p:spTgt spid="4"/>
                                        </p:tgtEl>
                                      </p:cBhvr>
                                    </p:animEffect>
                                  </p:childTnLst>
                                </p:cTn>
                              </p:par>
                              <p:par>
                                <p:cTn id="8" presetID="2" presetClass="entr" presetSubtype="8"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0-#ppt_w/2"/>
                                          </p:val>
                                        </p:tav>
                                        <p:tav tm="100000">
                                          <p:val>
                                            <p:strVal val="#ppt_x"/>
                                          </p:val>
                                        </p:tav>
                                      </p:tavLst>
                                    </p:anim>
                                    <p:anim calcmode="lin" valueType="num">
                                      <p:cBhvr additive="base">
                                        <p:cTn id="11"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6146" name="Picture 2" descr="https://timgsa.baidu.com/timg?image&amp;quality=80&amp;size=b9999_10000&amp;sec=1512741650558&amp;di=70dbb4312a8ddd40ef3649a74b81377e&amp;imgtype=0&amp;src=http%3A%2F%2Fphotocdn.sohu.com%2F20120719%2FImg348512140.jpg">
            <a:extLst>
              <a:ext uri="{FF2B5EF4-FFF2-40B4-BE49-F238E27FC236}">
                <a16:creationId xmlns:a16="http://schemas.microsoft.com/office/drawing/2014/main" id="{53C4D529-EED9-43A4-B733-AFF334A49C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94"/>
          <a:stretch/>
        </p:blipFill>
        <p:spPr bwMode="auto">
          <a:xfrm>
            <a:off x="0" y="0"/>
            <a:ext cx="595309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1B4E6836-F35B-48D5-A87E-448598EA0C02}"/>
              </a:ext>
            </a:extLst>
          </p:cNvPr>
          <p:cNvSpPr>
            <a:spLocks noChangeArrowheads="1"/>
          </p:cNvSpPr>
          <p:nvPr/>
        </p:nvSpPr>
        <p:spPr bwMode="auto">
          <a:xfrm>
            <a:off x="7060017" y="3232296"/>
            <a:ext cx="4104168" cy="193899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177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ts val="3600"/>
              </a:lnSpc>
            </a:pP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舜是</a:t>
            </a:r>
            <a:r>
              <a:rPr lang="zh-CN" altLang="zh-CN" sz="2200" dirty="0">
                <a:solidFill>
                  <a:schemeClr val="tx1">
                    <a:lumMod val="75000"/>
                    <a:lumOff val="25000"/>
                  </a:schemeClr>
                </a:solidFill>
                <a:latin typeface="微软雅黑" panose="020B0503020204020204" pitchFamily="34" charset="-122"/>
                <a:ea typeface="微软雅黑" panose="020B0503020204020204" pitchFamily="34" charset="-122"/>
              </a:rPr>
              <a:t>中国上古部落联盟首领。姓姚，传说目有双瞳而取名“重华”，号有虞氏，故称虞舜。死后，禅位于禹。 </a:t>
            </a:r>
          </a:p>
        </p:txBody>
      </p:sp>
      <p:sp>
        <p:nvSpPr>
          <p:cNvPr id="5" name="文本框 4">
            <a:extLst>
              <a:ext uri="{FF2B5EF4-FFF2-40B4-BE49-F238E27FC236}">
                <a16:creationId xmlns:a16="http://schemas.microsoft.com/office/drawing/2014/main" id="{EA2EC61F-D86F-481D-80E9-0A28B7F4D4AA}"/>
              </a:ext>
            </a:extLst>
          </p:cNvPr>
          <p:cNvSpPr txBox="1"/>
          <p:nvPr/>
        </p:nvSpPr>
        <p:spPr>
          <a:xfrm>
            <a:off x="6826861" y="1871329"/>
            <a:ext cx="4570482" cy="1015663"/>
          </a:xfrm>
          <a:prstGeom prst="rect">
            <a:avLst/>
          </a:prstGeom>
          <a:noFill/>
        </p:spPr>
        <p:txBody>
          <a:bodyPr wrap="none" rtlCol="0">
            <a:spAutoFit/>
          </a:bodyPr>
          <a:lstStyle/>
          <a:p>
            <a:pPr algn="ct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r>
              <a:rPr lang="zh-CN" altLang="en-US" sz="6000" spc="-300" dirty="0">
                <a:solidFill>
                  <a:srgbClr val="B30717"/>
                </a:solidFill>
                <a:latin typeface="叶根友特楷简体" panose="02010601030101010101" pitchFamily="2" charset="-122"/>
                <a:ea typeface="叶根友特楷简体" panose="02010601030101010101" pitchFamily="2" charset="-122"/>
              </a:rPr>
              <a:t>贤德之舜</a:t>
            </a: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endParaRPr lang="zh-CN" altLang="en-US" sz="6000" spc="-300" dirty="0">
              <a:solidFill>
                <a:srgbClr val="B30717"/>
              </a:solidFill>
              <a:latin typeface="叶根友特楷简体" panose="02010601030101010101" pitchFamily="2" charset="-122"/>
              <a:ea typeface="叶根友特楷简体" panose="02010601030101010101" pitchFamily="2" charset="-122"/>
            </a:endParaRPr>
          </a:p>
        </p:txBody>
      </p:sp>
    </p:spTree>
    <p:extLst>
      <p:ext uri="{BB962C8B-B14F-4D97-AF65-F5344CB8AC3E}">
        <p14:creationId xmlns:p14="http://schemas.microsoft.com/office/powerpoint/2010/main" val="1243253588"/>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par>
                                <p:cTn id="8" presetID="42"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5122" name="Picture 2" descr="https://timgsa.baidu.com/timg?image&amp;quality=80&amp;size=b9999_10000&amp;sec=1512742470625&amp;di=4255e3b61af2107a279c4822ac6ba6ae&amp;imgtype=0&amp;src=http%3A%2F%2Fimg0.dili360.com%2Frw9%2Fga%2FM00%2F02%2F39%2FwKgBzFQ2z3yANBLFAAURcm9W5Bg401.jpg">
            <a:extLst>
              <a:ext uri="{FF2B5EF4-FFF2-40B4-BE49-F238E27FC236}">
                <a16:creationId xmlns:a16="http://schemas.microsoft.com/office/drawing/2014/main" id="{8847ADEC-A760-4414-8BD4-2094590558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49" b="13793"/>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0F655E0-A383-4CE3-B54F-AE45804983C1}"/>
              </a:ext>
            </a:extLst>
          </p:cNvPr>
          <p:cNvSpPr txBox="1"/>
          <p:nvPr/>
        </p:nvSpPr>
        <p:spPr>
          <a:xfrm>
            <a:off x="1440122" y="552892"/>
            <a:ext cx="1090427" cy="5752214"/>
          </a:xfrm>
          <a:prstGeom prst="rect">
            <a:avLst/>
          </a:prstGeom>
          <a:noFill/>
        </p:spPr>
        <p:txBody>
          <a:bodyPr vert="wordArtVertRtl" wrap="square" rtlCol="0">
            <a:spAutoFit/>
          </a:bodyPr>
          <a:lstStyle/>
          <a:p>
            <a:r>
              <a:rPr lang="en-US" altLang="zh-CN" sz="5400" dirty="0">
                <a:solidFill>
                  <a:srgbClr val="B30717"/>
                </a:solidFill>
                <a:effectLst>
                  <a:outerShdw blurRad="38100" dist="38100" dir="2700000" algn="tl">
                    <a:schemeClr val="tx1">
                      <a:lumMod val="75000"/>
                      <a:lumOff val="25000"/>
                      <a:alpha val="43000"/>
                    </a:schemeClr>
                  </a:outerShdw>
                </a:effectLst>
                <a:latin typeface="叶根友特楷简体" panose="02010601030101010101" pitchFamily="2" charset="-122"/>
                <a:ea typeface="叶根友特楷简体" panose="02010601030101010101" pitchFamily="2" charset="-122"/>
              </a:rPr>
              <a:t>·</a:t>
            </a:r>
            <a:r>
              <a:rPr lang="zh-CN" altLang="en-US" sz="5400" dirty="0">
                <a:solidFill>
                  <a:srgbClr val="B30717"/>
                </a:solidFill>
                <a:effectLst>
                  <a:outerShdw blurRad="38100" dist="38100" dir="2700000" algn="tl">
                    <a:schemeClr val="tx1">
                      <a:lumMod val="75000"/>
                      <a:lumOff val="25000"/>
                      <a:alpha val="43000"/>
                    </a:schemeClr>
                  </a:outerShdw>
                </a:effectLst>
                <a:latin typeface="叶根友特楷简体" panose="02010601030101010101" pitchFamily="2" charset="-122"/>
                <a:ea typeface="叶根友特楷简体" panose="02010601030101010101" pitchFamily="2" charset="-122"/>
              </a:rPr>
              <a:t>大禹治水</a:t>
            </a:r>
            <a:r>
              <a:rPr lang="en-US" altLang="zh-CN" sz="5400" dirty="0">
                <a:solidFill>
                  <a:srgbClr val="B30717"/>
                </a:solidFill>
                <a:effectLst>
                  <a:outerShdw blurRad="38100" dist="38100" dir="2700000" algn="tl">
                    <a:schemeClr val="tx1">
                      <a:lumMod val="75000"/>
                      <a:lumOff val="25000"/>
                      <a:alpha val="43000"/>
                    </a:schemeClr>
                  </a:outerShdw>
                </a:effectLst>
                <a:latin typeface="叶根友特楷简体" panose="02010601030101010101" pitchFamily="2" charset="-122"/>
                <a:ea typeface="叶根友特楷简体" panose="02010601030101010101" pitchFamily="2" charset="-122"/>
              </a:rPr>
              <a:t>·</a:t>
            </a:r>
            <a:endParaRPr lang="zh-CN" altLang="en-US" sz="5400" dirty="0">
              <a:solidFill>
                <a:srgbClr val="B30717"/>
              </a:solidFill>
              <a:effectLst>
                <a:outerShdw blurRad="38100" dist="38100" dir="2700000" algn="tl">
                  <a:schemeClr val="tx1">
                    <a:lumMod val="75000"/>
                    <a:lumOff val="25000"/>
                    <a:alpha val="43000"/>
                  </a:schemeClr>
                </a:outerShdw>
              </a:effectLst>
              <a:latin typeface="叶根友特楷简体" panose="02010601030101010101" pitchFamily="2" charset="-122"/>
              <a:ea typeface="叶根友特楷简体" panose="02010601030101010101" pitchFamily="2" charset="-122"/>
            </a:endParaRPr>
          </a:p>
        </p:txBody>
      </p:sp>
    </p:spTree>
    <p:extLst>
      <p:ext uri="{BB962C8B-B14F-4D97-AF65-F5344CB8AC3E}">
        <p14:creationId xmlns:p14="http://schemas.microsoft.com/office/powerpoint/2010/main" val="388426784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28547D2-64B3-4D61-BE6B-5ABB83FF9136}"/>
              </a:ext>
            </a:extLst>
          </p:cNvPr>
          <p:cNvSpPr/>
          <p:nvPr/>
        </p:nvSpPr>
        <p:spPr>
          <a:xfrm>
            <a:off x="1671970" y="5072042"/>
            <a:ext cx="8848061" cy="121744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3000"/>
              </a:lnSpc>
            </a:pP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大禹，姒姓夏后氏，名文命，字高密，号禹，后世尊称大禹，夏后氏首领。他的父亲名鲧，母亲为有莘氏女修己。相传禹治黄河水患有功，受舜禅让继帝位。</a:t>
            </a:r>
            <a:r>
              <a:rPr lang="zh-CN" altLang="en-US" sz="2200" b="1" dirty="0">
                <a:solidFill>
                  <a:srgbClr val="B30717"/>
                </a:solidFill>
                <a:latin typeface="微软雅黑" panose="020B0503020204020204" pitchFamily="34" charset="-122"/>
                <a:ea typeface="微软雅黑" panose="020B0503020204020204" pitchFamily="34" charset="-122"/>
              </a:rPr>
              <a:t>禹是夏朝的第一位天子，因此后人也称他为夏禹。</a:t>
            </a:r>
          </a:p>
        </p:txBody>
      </p:sp>
      <p:pic>
        <p:nvPicPr>
          <p:cNvPr id="16386" name="Picture 2" descr="https://timgsa.baidu.com/timg?image&amp;quality=80&amp;size=b9999_10000&amp;sec=1512742906217&amp;di=59e0ce1869057626fc9110806f1903fb&amp;imgtype=0&amp;src=http%3A%2F%2Fpic29.nipic.com%2F20130506%2F11357782_212022714140_2.jpg">
            <a:extLst>
              <a:ext uri="{FF2B5EF4-FFF2-40B4-BE49-F238E27FC236}">
                <a16:creationId xmlns:a16="http://schemas.microsoft.com/office/drawing/2014/main" id="{99D0D900-4CF5-412D-A6FE-20484F4B5A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36" b="21935"/>
          <a:stretch/>
        </p:blipFill>
        <p:spPr bwMode="auto">
          <a:xfrm>
            <a:off x="0" y="0"/>
            <a:ext cx="12193426" cy="462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26728"/>
      </p:ext>
    </p:extLst>
  </p:cSld>
  <p:clrMapOvr>
    <a:overrideClrMapping bg1="lt1" tx1="dk1" bg2="lt2" tx2="dk2" accent1="accent1" accent2="accent2" accent3="accent3" accent4="accent4" accent5="accent5" accent6="accent6" hlink="hlink" folHlink="folHlink"/>
  </p:clrMapOvr>
  <p:transition spd="slow" advClick="0" advTm="3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1F5D2F-1A6F-41E5-BC87-A5859ED45950}"/>
              </a:ext>
            </a:extLst>
          </p:cNvPr>
          <p:cNvPicPr>
            <a:picLocks noChangeAspect="1"/>
          </p:cNvPicPr>
          <p:nvPr/>
        </p:nvPicPr>
        <p:blipFill>
          <a:blip r:embed="rId3"/>
          <a:stretch>
            <a:fillRect/>
          </a:stretch>
        </p:blipFill>
        <p:spPr>
          <a:xfrm rot="16200000">
            <a:off x="4087937" y="1321485"/>
            <a:ext cx="769440" cy="603623"/>
          </a:xfrm>
          <a:prstGeom prst="rect">
            <a:avLst/>
          </a:prstGeom>
        </p:spPr>
      </p:pic>
      <p:sp>
        <p:nvSpPr>
          <p:cNvPr id="3" name="文本框 2">
            <a:extLst>
              <a:ext uri="{FF2B5EF4-FFF2-40B4-BE49-F238E27FC236}">
                <a16:creationId xmlns:a16="http://schemas.microsoft.com/office/drawing/2014/main" id="{0634F9D7-2B4B-4CE9-B199-2F156175F9F7}"/>
              </a:ext>
            </a:extLst>
          </p:cNvPr>
          <p:cNvSpPr txBox="1"/>
          <p:nvPr/>
        </p:nvSpPr>
        <p:spPr>
          <a:xfrm>
            <a:off x="4828605" y="1238576"/>
            <a:ext cx="2534797" cy="769441"/>
          </a:xfrm>
          <a:prstGeom prst="rect">
            <a:avLst/>
          </a:prstGeom>
          <a:noFill/>
        </p:spPr>
        <p:txBody>
          <a:bodyPr wrap="none" rtlCol="0">
            <a:spAutoFit/>
          </a:bodyPr>
          <a:lstStyle/>
          <a:p>
            <a:pPr algn="ctr"/>
            <a:r>
              <a:rPr lang="zh-CN" altLang="en-US" sz="4400" b="1" dirty="0">
                <a:latin typeface="微软雅黑" panose="020B0503020204020204" pitchFamily="34" charset="-122"/>
                <a:ea typeface="微软雅黑" panose="020B0503020204020204" pitchFamily="34" charset="-122"/>
              </a:rPr>
              <a:t>课堂讨论</a:t>
            </a:r>
          </a:p>
        </p:txBody>
      </p:sp>
      <p:pic>
        <p:nvPicPr>
          <p:cNvPr id="4" name="图片 3">
            <a:extLst>
              <a:ext uri="{FF2B5EF4-FFF2-40B4-BE49-F238E27FC236}">
                <a16:creationId xmlns:a16="http://schemas.microsoft.com/office/drawing/2014/main" id="{19C49EC9-6E19-4D21-898B-292B9AD30595}"/>
              </a:ext>
            </a:extLst>
          </p:cNvPr>
          <p:cNvPicPr>
            <a:picLocks noChangeAspect="1"/>
          </p:cNvPicPr>
          <p:nvPr/>
        </p:nvPicPr>
        <p:blipFill>
          <a:blip r:embed="rId3"/>
          <a:stretch>
            <a:fillRect/>
          </a:stretch>
        </p:blipFill>
        <p:spPr>
          <a:xfrm rot="5400000" flipH="1">
            <a:off x="7334623" y="1321485"/>
            <a:ext cx="769440" cy="603623"/>
          </a:xfrm>
          <a:prstGeom prst="rect">
            <a:avLst/>
          </a:prstGeom>
        </p:spPr>
      </p:pic>
      <p:sp>
        <p:nvSpPr>
          <p:cNvPr id="5" name="矩形 4">
            <a:extLst>
              <a:ext uri="{FF2B5EF4-FFF2-40B4-BE49-F238E27FC236}">
                <a16:creationId xmlns:a16="http://schemas.microsoft.com/office/drawing/2014/main" id="{8F19C6A9-0E1E-4CA3-99A1-45A1DFFADCB6}"/>
              </a:ext>
            </a:extLst>
          </p:cNvPr>
          <p:cNvSpPr/>
          <p:nvPr/>
        </p:nvSpPr>
        <p:spPr>
          <a:xfrm>
            <a:off x="-1" y="2700683"/>
            <a:ext cx="12192001" cy="1233377"/>
          </a:xfrm>
          <a:prstGeom prst="rect">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AE77173-BFF2-4190-95DF-FE53513A03B2}"/>
              </a:ext>
            </a:extLst>
          </p:cNvPr>
          <p:cNvSpPr txBox="1"/>
          <p:nvPr/>
        </p:nvSpPr>
        <p:spPr>
          <a:xfrm>
            <a:off x="3574318" y="2855706"/>
            <a:ext cx="5043367" cy="923330"/>
          </a:xfrm>
          <a:prstGeom prst="rect">
            <a:avLst/>
          </a:prstGeom>
          <a:noFill/>
        </p:spPr>
        <p:txBody>
          <a:bodyPr wrap="none" rtlCol="0">
            <a:spAutoFit/>
          </a:bodyPr>
          <a:lstStyle/>
          <a:p>
            <a:pPr algn="ctr"/>
            <a:r>
              <a:rPr lang="zh-CN" altLang="en-US" sz="5400" spc="-300" dirty="0">
                <a:solidFill>
                  <a:schemeClr val="bg1"/>
                </a:solidFill>
                <a:latin typeface="叶根友特楷简体" panose="02010601030101010101" pitchFamily="2" charset="-122"/>
                <a:ea typeface="叶根友特楷简体" panose="02010601030101010101" pitchFamily="2" charset="-122"/>
              </a:rPr>
              <a:t>如何看待禅让制？</a:t>
            </a:r>
          </a:p>
        </p:txBody>
      </p:sp>
      <p:sp>
        <p:nvSpPr>
          <p:cNvPr id="7" name="矩形 6">
            <a:extLst>
              <a:ext uri="{FF2B5EF4-FFF2-40B4-BE49-F238E27FC236}">
                <a16:creationId xmlns:a16="http://schemas.microsoft.com/office/drawing/2014/main" id="{9BEC09A9-4060-4759-8F49-3DF3016BDA39}"/>
              </a:ext>
            </a:extLst>
          </p:cNvPr>
          <p:cNvSpPr/>
          <p:nvPr/>
        </p:nvSpPr>
        <p:spPr>
          <a:xfrm>
            <a:off x="1365841" y="4678631"/>
            <a:ext cx="9460319" cy="1015663"/>
          </a:xfrm>
          <a:prstGeom prst="rect">
            <a:avLst/>
          </a:prstGeom>
        </p:spPr>
        <p:txBody>
          <a:bodyPr wrap="square">
            <a:spAutoFit/>
          </a:bodyPr>
          <a:lstStyle/>
          <a:p>
            <a:pPr algn="just">
              <a:lnSpc>
                <a:spcPts val="36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“禅让”的实质</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原始社会时期的一种民主推选部落首领导的制度“禅让”表现为：通过部落联盟会议民主推选出来；首领没有特权。</a:t>
            </a:r>
          </a:p>
        </p:txBody>
      </p:sp>
    </p:spTree>
    <p:extLst>
      <p:ext uri="{BB962C8B-B14F-4D97-AF65-F5344CB8AC3E}">
        <p14:creationId xmlns:p14="http://schemas.microsoft.com/office/powerpoint/2010/main" val="310539618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childTnLst>
                                </p:cTn>
                              </p:par>
                              <p:par>
                                <p:cTn id="22" presetID="47" presetClass="entr" presetSubtype="0" fill="hold" grpId="0" nodeType="withEffect">
                                  <p:stCondLst>
                                    <p:cond delay="225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FB4802-ED0A-46D4-BA8A-08DFB479EE9C}"/>
              </a:ext>
            </a:extLst>
          </p:cNvPr>
          <p:cNvPicPr>
            <a:picLocks noChangeAspect="1"/>
          </p:cNvPicPr>
          <p:nvPr/>
        </p:nvPicPr>
        <p:blipFill>
          <a:blip r:embed="rId3"/>
          <a:stretch>
            <a:fillRect/>
          </a:stretch>
        </p:blipFill>
        <p:spPr>
          <a:xfrm rot="16200000">
            <a:off x="4087937" y="1321485"/>
            <a:ext cx="769440" cy="603623"/>
          </a:xfrm>
          <a:prstGeom prst="rect">
            <a:avLst/>
          </a:prstGeom>
        </p:spPr>
      </p:pic>
      <p:sp>
        <p:nvSpPr>
          <p:cNvPr id="3" name="文本框 2">
            <a:extLst>
              <a:ext uri="{FF2B5EF4-FFF2-40B4-BE49-F238E27FC236}">
                <a16:creationId xmlns:a16="http://schemas.microsoft.com/office/drawing/2014/main" id="{0FB5EFA1-11CE-4F15-8E12-0C8A0604B128}"/>
              </a:ext>
            </a:extLst>
          </p:cNvPr>
          <p:cNvSpPr txBox="1"/>
          <p:nvPr/>
        </p:nvSpPr>
        <p:spPr>
          <a:xfrm>
            <a:off x="4828605" y="1238576"/>
            <a:ext cx="2534797" cy="769441"/>
          </a:xfrm>
          <a:prstGeom prst="rect">
            <a:avLst/>
          </a:prstGeom>
          <a:noFill/>
        </p:spPr>
        <p:txBody>
          <a:bodyPr wrap="none" rtlCol="0">
            <a:spAutoFit/>
          </a:bodyPr>
          <a:lstStyle/>
          <a:p>
            <a:pPr algn="ctr"/>
            <a:r>
              <a:rPr lang="zh-CN" altLang="en-US" sz="4400" b="1" dirty="0">
                <a:latin typeface="微软雅黑" panose="020B0503020204020204" pitchFamily="34" charset="-122"/>
                <a:ea typeface="微软雅黑" panose="020B0503020204020204" pitchFamily="34" charset="-122"/>
              </a:rPr>
              <a:t>课堂讨论</a:t>
            </a:r>
          </a:p>
        </p:txBody>
      </p:sp>
      <p:pic>
        <p:nvPicPr>
          <p:cNvPr id="4" name="图片 3">
            <a:extLst>
              <a:ext uri="{FF2B5EF4-FFF2-40B4-BE49-F238E27FC236}">
                <a16:creationId xmlns:a16="http://schemas.microsoft.com/office/drawing/2014/main" id="{A1BD446A-51A8-401A-A084-3530AD3B97BE}"/>
              </a:ext>
            </a:extLst>
          </p:cNvPr>
          <p:cNvPicPr>
            <a:picLocks noChangeAspect="1"/>
          </p:cNvPicPr>
          <p:nvPr/>
        </p:nvPicPr>
        <p:blipFill>
          <a:blip r:embed="rId3"/>
          <a:stretch>
            <a:fillRect/>
          </a:stretch>
        </p:blipFill>
        <p:spPr>
          <a:xfrm rot="5400000" flipH="1">
            <a:off x="7334623" y="1321485"/>
            <a:ext cx="769440" cy="603623"/>
          </a:xfrm>
          <a:prstGeom prst="rect">
            <a:avLst/>
          </a:prstGeom>
        </p:spPr>
      </p:pic>
      <p:sp>
        <p:nvSpPr>
          <p:cNvPr id="5" name="矩形 4">
            <a:extLst>
              <a:ext uri="{FF2B5EF4-FFF2-40B4-BE49-F238E27FC236}">
                <a16:creationId xmlns:a16="http://schemas.microsoft.com/office/drawing/2014/main" id="{0C5CC292-66A8-45E0-84DD-7DF28C2692EC}"/>
              </a:ext>
            </a:extLst>
          </p:cNvPr>
          <p:cNvSpPr/>
          <p:nvPr/>
        </p:nvSpPr>
        <p:spPr>
          <a:xfrm>
            <a:off x="-1" y="2700683"/>
            <a:ext cx="12192001" cy="1233377"/>
          </a:xfrm>
          <a:prstGeom prst="rect">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24B2246-E96D-456E-9984-D84CD620EAEF}"/>
              </a:ext>
            </a:extLst>
          </p:cNvPr>
          <p:cNvSpPr txBox="1"/>
          <p:nvPr/>
        </p:nvSpPr>
        <p:spPr>
          <a:xfrm>
            <a:off x="2079523" y="2855706"/>
            <a:ext cx="8032968" cy="923330"/>
          </a:xfrm>
          <a:prstGeom prst="rect">
            <a:avLst/>
          </a:prstGeom>
          <a:noFill/>
        </p:spPr>
        <p:txBody>
          <a:bodyPr wrap="none" rtlCol="0">
            <a:spAutoFit/>
          </a:bodyPr>
          <a:lstStyle/>
          <a:p>
            <a:pPr algn="ctr"/>
            <a:r>
              <a:rPr lang="zh-CN" altLang="en-US" sz="5400" spc="-300" dirty="0">
                <a:solidFill>
                  <a:schemeClr val="bg1"/>
                </a:solidFill>
                <a:latin typeface="叶根友特楷简体" panose="02010601030101010101" pitchFamily="2" charset="-122"/>
                <a:ea typeface="叶根友特楷简体" panose="02010601030101010101" pitchFamily="2" charset="-122"/>
              </a:rPr>
              <a:t>试着说几个关于大禹的故事</a:t>
            </a:r>
          </a:p>
        </p:txBody>
      </p:sp>
      <p:sp>
        <p:nvSpPr>
          <p:cNvPr id="8" name="矩形: 圆角 7">
            <a:extLst>
              <a:ext uri="{FF2B5EF4-FFF2-40B4-BE49-F238E27FC236}">
                <a16:creationId xmlns:a16="http://schemas.microsoft.com/office/drawing/2014/main" id="{4D6CB923-7B48-47FD-9FB6-3643C91A74CC}"/>
              </a:ext>
            </a:extLst>
          </p:cNvPr>
          <p:cNvSpPr/>
          <p:nvPr/>
        </p:nvSpPr>
        <p:spPr>
          <a:xfrm>
            <a:off x="1665873" y="4784653"/>
            <a:ext cx="2339163" cy="999460"/>
          </a:xfrm>
          <a:prstGeom prst="roundRect">
            <a:avLst>
              <a:gd name="adj" fmla="val 28369"/>
            </a:avLst>
          </a:prstGeom>
          <a:noFill/>
          <a:ln w="38100">
            <a:solidFill>
              <a:srgbClr val="B307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三过家门</a:t>
            </a:r>
          </a:p>
        </p:txBody>
      </p:sp>
      <p:sp>
        <p:nvSpPr>
          <p:cNvPr id="9" name="矩形: 圆角 8">
            <a:extLst>
              <a:ext uri="{FF2B5EF4-FFF2-40B4-BE49-F238E27FC236}">
                <a16:creationId xmlns:a16="http://schemas.microsoft.com/office/drawing/2014/main" id="{383F6EAB-BDE4-4A2F-AD93-AEBE21B788EE}"/>
              </a:ext>
            </a:extLst>
          </p:cNvPr>
          <p:cNvSpPr/>
          <p:nvPr/>
        </p:nvSpPr>
        <p:spPr>
          <a:xfrm>
            <a:off x="4926419" y="4784653"/>
            <a:ext cx="2339163" cy="999460"/>
          </a:xfrm>
          <a:prstGeom prst="roundRect">
            <a:avLst>
              <a:gd name="adj" fmla="val 28369"/>
            </a:avLst>
          </a:prstGeom>
          <a:noFill/>
          <a:ln w="38100">
            <a:solidFill>
              <a:srgbClr val="B307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涂山之会</a:t>
            </a:r>
          </a:p>
        </p:txBody>
      </p:sp>
      <p:sp>
        <p:nvSpPr>
          <p:cNvPr id="10" name="矩形: 圆角 9">
            <a:extLst>
              <a:ext uri="{FF2B5EF4-FFF2-40B4-BE49-F238E27FC236}">
                <a16:creationId xmlns:a16="http://schemas.microsoft.com/office/drawing/2014/main" id="{FAFE8788-CD77-463E-890B-C4BFE51BF33F}"/>
              </a:ext>
            </a:extLst>
          </p:cNvPr>
          <p:cNvSpPr/>
          <p:nvPr/>
        </p:nvSpPr>
        <p:spPr>
          <a:xfrm>
            <a:off x="8186965" y="4784653"/>
            <a:ext cx="2339163" cy="999460"/>
          </a:xfrm>
          <a:prstGeom prst="roundRect">
            <a:avLst>
              <a:gd name="adj" fmla="val 28369"/>
            </a:avLst>
          </a:prstGeom>
          <a:noFill/>
          <a:ln w="38100">
            <a:solidFill>
              <a:srgbClr val="B307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铸造九鼎</a:t>
            </a:r>
          </a:p>
        </p:txBody>
      </p:sp>
    </p:spTree>
    <p:extLst>
      <p:ext uri="{BB962C8B-B14F-4D97-AF65-F5344CB8AC3E}">
        <p14:creationId xmlns:p14="http://schemas.microsoft.com/office/powerpoint/2010/main" val="1323832096"/>
      </p:ext>
    </p:extLst>
  </p:cSld>
  <p:clrMapOvr>
    <a:masterClrMapping/>
  </p:clrMapOvr>
  <p:transition spd="slow" advClick="0"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childTnLst>
                                </p:cTn>
                              </p:par>
                              <p:par>
                                <p:cTn id="22" presetID="42" presetClass="entr" presetSubtype="0" fill="hold" grpId="0" nodeType="withEffect">
                                  <p:stCondLst>
                                    <p:cond delay="225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2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25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2C0292E-C442-4758-A002-4E4560ED0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524" y="0"/>
            <a:ext cx="5144951" cy="6858000"/>
          </a:xfrm>
          <a:prstGeom prst="rect">
            <a:avLst/>
          </a:prstGeom>
        </p:spPr>
      </p:pic>
      <p:sp>
        <p:nvSpPr>
          <p:cNvPr id="7" name="矩形 6">
            <a:extLst>
              <a:ext uri="{FF2B5EF4-FFF2-40B4-BE49-F238E27FC236}">
                <a16:creationId xmlns:a16="http://schemas.microsoft.com/office/drawing/2014/main" id="{635BB3F2-1C6F-43A0-866C-9661E2D082C8}"/>
              </a:ext>
            </a:extLst>
          </p:cNvPr>
          <p:cNvSpPr/>
          <p:nvPr/>
        </p:nvSpPr>
        <p:spPr>
          <a:xfrm>
            <a:off x="0" y="2110740"/>
            <a:ext cx="12192000" cy="2636520"/>
          </a:xfrm>
          <a:prstGeom prst="rect">
            <a:avLst/>
          </a:prstGeom>
          <a:solidFill>
            <a:srgbClr val="B3071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036FAFD-D9DB-45D9-991E-93FCD7347341}"/>
              </a:ext>
            </a:extLst>
          </p:cNvPr>
          <p:cNvSpPr/>
          <p:nvPr/>
        </p:nvSpPr>
        <p:spPr>
          <a:xfrm>
            <a:off x="3695343" y="2733618"/>
            <a:ext cx="4801314" cy="1390765"/>
          </a:xfrm>
          <a:prstGeom prst="rect">
            <a:avLst/>
          </a:prstGeom>
        </p:spPr>
        <p:txBody>
          <a:bodyPr wrap="none">
            <a:spAutoFit/>
          </a:bodyPr>
          <a:lstStyle/>
          <a:p>
            <a:pPr algn="ctr">
              <a:lnSpc>
                <a:spcPts val="5400"/>
              </a:lnSpc>
            </a:pPr>
            <a:r>
              <a:rPr lang="zh-CN" altLang="en-US" sz="4000" dirty="0">
                <a:solidFill>
                  <a:schemeClr val="bg1"/>
                </a:solidFill>
                <a:latin typeface="楷体" panose="02010609060101010101" pitchFamily="49" charset="-122"/>
                <a:ea typeface="楷体" panose="02010609060101010101" pitchFamily="49" charset="-122"/>
              </a:rPr>
              <a:t>聪明睿智，光被遐荒</a:t>
            </a:r>
            <a:endParaRPr lang="en-US" altLang="zh-CN" sz="4000" dirty="0">
              <a:solidFill>
                <a:schemeClr val="bg1"/>
              </a:solidFill>
              <a:latin typeface="楷体" panose="02010609060101010101" pitchFamily="49" charset="-122"/>
              <a:ea typeface="楷体" panose="02010609060101010101" pitchFamily="49" charset="-122"/>
            </a:endParaRPr>
          </a:p>
          <a:p>
            <a:pPr algn="ctr">
              <a:lnSpc>
                <a:spcPts val="5400"/>
              </a:lnSpc>
            </a:pPr>
            <a:r>
              <a:rPr lang="zh-CN" altLang="en-US" sz="4000" dirty="0">
                <a:solidFill>
                  <a:schemeClr val="bg1"/>
                </a:solidFill>
                <a:latin typeface="楷体" panose="02010609060101010101" pitchFamily="49" charset="-122"/>
                <a:ea typeface="楷体" panose="02010609060101010101" pitchFamily="49" charset="-122"/>
              </a:rPr>
              <a:t>建此伟业，雄立东方</a:t>
            </a:r>
          </a:p>
        </p:txBody>
      </p:sp>
    </p:spTree>
    <p:extLst>
      <p:ext uri="{BB962C8B-B14F-4D97-AF65-F5344CB8AC3E}">
        <p14:creationId xmlns:p14="http://schemas.microsoft.com/office/powerpoint/2010/main" val="356718371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53" presetClass="entr" presetSubtype="16" fill="hold" grpId="0" nodeType="withEffect">
                                  <p:stCondLst>
                                    <p:cond delay="750"/>
                                  </p:stCondLst>
                                  <p:childTnLst>
                                    <p:set>
                                      <p:cBhvr>
                                        <p:cTn id="9" dur="1" fill="hold">
                                          <p:stCondLst>
                                            <p:cond delay="0"/>
                                          </p:stCondLst>
                                        </p:cTn>
                                        <p:tgtEl>
                                          <p:spTgt spid="8"/>
                                        </p:tgtEl>
                                        <p:attrNameLst>
                                          <p:attrName>style.visibility</p:attrName>
                                        </p:attrNameLst>
                                      </p:cBhvr>
                                      <p:to>
                                        <p:strVal val="visible"/>
                                      </p:to>
                                    </p:set>
                                    <p:anim calcmode="lin" valueType="num">
                                      <p:cBhvr>
                                        <p:cTn id="10" dur="1000" fill="hold"/>
                                        <p:tgtEl>
                                          <p:spTgt spid="8"/>
                                        </p:tgtEl>
                                        <p:attrNameLst>
                                          <p:attrName>ppt_w</p:attrName>
                                        </p:attrNameLst>
                                      </p:cBhvr>
                                      <p:tavLst>
                                        <p:tav tm="0">
                                          <p:val>
                                            <p:fltVal val="0"/>
                                          </p:val>
                                        </p:tav>
                                        <p:tav tm="100000">
                                          <p:val>
                                            <p:strVal val="#ppt_w"/>
                                          </p:val>
                                        </p:tav>
                                      </p:tavLst>
                                    </p:anim>
                                    <p:anim calcmode="lin" valueType="num">
                                      <p:cBhvr>
                                        <p:cTn id="11" dur="1000" fill="hold"/>
                                        <p:tgtEl>
                                          <p:spTgt spid="8"/>
                                        </p:tgtEl>
                                        <p:attrNameLst>
                                          <p:attrName>ppt_h</p:attrName>
                                        </p:attrNameLst>
                                      </p:cBhvr>
                                      <p:tavLst>
                                        <p:tav tm="0">
                                          <p:val>
                                            <p:fltVal val="0"/>
                                          </p:val>
                                        </p:tav>
                                        <p:tav tm="100000">
                                          <p:val>
                                            <p:strVal val="#ppt_h"/>
                                          </p:val>
                                        </p:tav>
                                      </p:tavLst>
                                    </p:anim>
                                    <p:animEffect transition="in" filter="fad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2AC634-A7FE-41C8-9700-3BBA3CD1FBE8}"/>
              </a:ext>
            </a:extLst>
          </p:cNvPr>
          <p:cNvSpPr txBox="1"/>
          <p:nvPr/>
        </p:nvSpPr>
        <p:spPr>
          <a:xfrm>
            <a:off x="1617851" y="1222750"/>
            <a:ext cx="8956298" cy="1015663"/>
          </a:xfrm>
          <a:prstGeom prst="rect">
            <a:avLst/>
          </a:prstGeom>
          <a:noFill/>
        </p:spPr>
        <p:txBody>
          <a:bodyPr wrap="none" rtlCol="0">
            <a:spAutoFit/>
          </a:bodyPr>
          <a:lstStyle/>
          <a:p>
            <a:pPr algn="ct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r>
              <a:rPr lang="zh-CN" altLang="en-US" sz="6000" spc="-300" dirty="0">
                <a:solidFill>
                  <a:srgbClr val="B30717"/>
                </a:solidFill>
                <a:latin typeface="叶根友特楷简体" panose="02010601030101010101" pitchFamily="2" charset="-122"/>
                <a:ea typeface="叶根友特楷简体" panose="02010601030101010101" pitchFamily="2" charset="-122"/>
              </a:rPr>
              <a:t>尧舜禹有哪些优秀品质</a:t>
            </a: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endParaRPr lang="zh-CN" altLang="en-US" sz="6000" spc="-300" dirty="0">
              <a:solidFill>
                <a:srgbClr val="B30717"/>
              </a:solidFill>
              <a:latin typeface="叶根友特楷简体" panose="02010601030101010101" pitchFamily="2" charset="-122"/>
              <a:ea typeface="叶根友特楷简体" panose="02010601030101010101" pitchFamily="2" charset="-122"/>
            </a:endParaRPr>
          </a:p>
        </p:txBody>
      </p:sp>
      <p:grpSp>
        <p:nvGrpSpPr>
          <p:cNvPr id="6" name="组合 5">
            <a:extLst>
              <a:ext uri="{FF2B5EF4-FFF2-40B4-BE49-F238E27FC236}">
                <a16:creationId xmlns:a16="http://schemas.microsoft.com/office/drawing/2014/main" id="{AA05AFD1-366F-45D8-93E0-938B54AD9FCA}"/>
              </a:ext>
            </a:extLst>
          </p:cNvPr>
          <p:cNvGrpSpPr/>
          <p:nvPr/>
        </p:nvGrpSpPr>
        <p:grpSpPr>
          <a:xfrm>
            <a:off x="3150782" y="2949437"/>
            <a:ext cx="5890436" cy="553998"/>
            <a:chOff x="3285461" y="2875002"/>
            <a:chExt cx="5890436" cy="553998"/>
          </a:xfrm>
        </p:grpSpPr>
        <p:sp>
          <p:nvSpPr>
            <p:cNvPr id="3" name="矩形 2">
              <a:extLst>
                <a:ext uri="{FF2B5EF4-FFF2-40B4-BE49-F238E27FC236}">
                  <a16:creationId xmlns:a16="http://schemas.microsoft.com/office/drawing/2014/main" id="{DC955648-1E01-422C-ABDE-3FDC2078AE2F}"/>
                </a:ext>
              </a:extLst>
            </p:cNvPr>
            <p:cNvSpPr/>
            <p:nvPr/>
          </p:nvSpPr>
          <p:spPr>
            <a:xfrm>
              <a:off x="3736737" y="2875002"/>
              <a:ext cx="5439160" cy="553998"/>
            </a:xfrm>
            <a:prstGeom prst="rect">
              <a:avLst/>
            </a:prstGeom>
          </p:spPr>
          <p:txBody>
            <a:bodyPr wrap="square">
              <a:spAutoFit/>
            </a:bodyPr>
            <a:lstStyle/>
            <a:p>
              <a:pPr algn="just">
                <a:lnSpc>
                  <a:spcPts val="3600"/>
                </a:lnSpc>
              </a:pP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尧</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：生活俭朴、克己爱民</a:t>
              </a:r>
            </a:p>
          </p:txBody>
        </p:sp>
        <p:sp>
          <p:nvSpPr>
            <p:cNvPr id="5" name="矩形 4">
              <a:extLst>
                <a:ext uri="{FF2B5EF4-FFF2-40B4-BE49-F238E27FC236}">
                  <a16:creationId xmlns:a16="http://schemas.microsoft.com/office/drawing/2014/main" id="{271EE751-D2A1-42D1-B676-374D543CBF45}"/>
                </a:ext>
              </a:extLst>
            </p:cNvPr>
            <p:cNvSpPr/>
            <p:nvPr/>
          </p:nvSpPr>
          <p:spPr>
            <a:xfrm>
              <a:off x="3285461" y="2920742"/>
              <a:ext cx="276447" cy="419986"/>
            </a:xfrm>
            <a:prstGeom prst="rect">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6669AA0B-7BE7-40A7-986A-3A7715589FD0}"/>
              </a:ext>
            </a:extLst>
          </p:cNvPr>
          <p:cNvGrpSpPr/>
          <p:nvPr/>
        </p:nvGrpSpPr>
        <p:grpSpPr>
          <a:xfrm>
            <a:off x="3150782" y="4043784"/>
            <a:ext cx="5890436" cy="553998"/>
            <a:chOff x="3285461" y="2875002"/>
            <a:chExt cx="5890436" cy="553998"/>
          </a:xfrm>
        </p:grpSpPr>
        <p:sp>
          <p:nvSpPr>
            <p:cNvPr id="8" name="矩形 7">
              <a:extLst>
                <a:ext uri="{FF2B5EF4-FFF2-40B4-BE49-F238E27FC236}">
                  <a16:creationId xmlns:a16="http://schemas.microsoft.com/office/drawing/2014/main" id="{75F7889A-7AAC-4AD8-9F19-83FC69E462CC}"/>
                </a:ext>
              </a:extLst>
            </p:cNvPr>
            <p:cNvSpPr/>
            <p:nvPr/>
          </p:nvSpPr>
          <p:spPr>
            <a:xfrm>
              <a:off x="3736737" y="2875002"/>
              <a:ext cx="5439160" cy="553998"/>
            </a:xfrm>
            <a:prstGeom prst="rect">
              <a:avLst/>
            </a:prstGeom>
          </p:spPr>
          <p:txBody>
            <a:bodyPr wrap="square">
              <a:spAutoFit/>
            </a:bodyPr>
            <a:lstStyle/>
            <a:p>
              <a:pPr algn="just">
                <a:lnSpc>
                  <a:spcPts val="3600"/>
                </a:lnSpc>
              </a:pP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舜</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：宽厚待人、以身作则</a:t>
              </a:r>
            </a:p>
          </p:txBody>
        </p:sp>
        <p:sp>
          <p:nvSpPr>
            <p:cNvPr id="9" name="矩形 8">
              <a:extLst>
                <a:ext uri="{FF2B5EF4-FFF2-40B4-BE49-F238E27FC236}">
                  <a16:creationId xmlns:a16="http://schemas.microsoft.com/office/drawing/2014/main" id="{434A1197-030C-4696-8559-84C6DC1F66E0}"/>
                </a:ext>
              </a:extLst>
            </p:cNvPr>
            <p:cNvSpPr/>
            <p:nvPr/>
          </p:nvSpPr>
          <p:spPr>
            <a:xfrm>
              <a:off x="3285461" y="2920742"/>
              <a:ext cx="276447" cy="419986"/>
            </a:xfrm>
            <a:prstGeom prst="rect">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0C6A984C-FA92-4666-9EB4-60E1510CC86B}"/>
              </a:ext>
            </a:extLst>
          </p:cNvPr>
          <p:cNvGrpSpPr/>
          <p:nvPr/>
        </p:nvGrpSpPr>
        <p:grpSpPr>
          <a:xfrm>
            <a:off x="3150782" y="5138131"/>
            <a:ext cx="5890436" cy="553998"/>
            <a:chOff x="3285461" y="2875002"/>
            <a:chExt cx="5890436" cy="553998"/>
          </a:xfrm>
        </p:grpSpPr>
        <p:sp>
          <p:nvSpPr>
            <p:cNvPr id="11" name="矩形 10">
              <a:extLst>
                <a:ext uri="{FF2B5EF4-FFF2-40B4-BE49-F238E27FC236}">
                  <a16:creationId xmlns:a16="http://schemas.microsoft.com/office/drawing/2014/main" id="{3E2B4D03-945A-4C3D-95CC-E1909D68C22A}"/>
                </a:ext>
              </a:extLst>
            </p:cNvPr>
            <p:cNvSpPr/>
            <p:nvPr/>
          </p:nvSpPr>
          <p:spPr>
            <a:xfrm>
              <a:off x="3736737" y="2875002"/>
              <a:ext cx="5439160" cy="553998"/>
            </a:xfrm>
            <a:prstGeom prst="rect">
              <a:avLst/>
            </a:prstGeom>
          </p:spPr>
          <p:txBody>
            <a:bodyPr wrap="square">
              <a:spAutoFit/>
            </a:bodyPr>
            <a:lstStyle/>
            <a:p>
              <a:pPr algn="just">
                <a:lnSpc>
                  <a:spcPts val="3600"/>
                </a:lnSpc>
              </a:pP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禹</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：能与群众同甘共苦</a:t>
              </a:r>
            </a:p>
          </p:txBody>
        </p:sp>
        <p:sp>
          <p:nvSpPr>
            <p:cNvPr id="12" name="矩形 11">
              <a:extLst>
                <a:ext uri="{FF2B5EF4-FFF2-40B4-BE49-F238E27FC236}">
                  <a16:creationId xmlns:a16="http://schemas.microsoft.com/office/drawing/2014/main" id="{426939BC-FC1B-4D79-BEF8-1D71FBD8DA30}"/>
                </a:ext>
              </a:extLst>
            </p:cNvPr>
            <p:cNvSpPr/>
            <p:nvPr/>
          </p:nvSpPr>
          <p:spPr>
            <a:xfrm>
              <a:off x="3285461" y="2920742"/>
              <a:ext cx="276447" cy="419986"/>
            </a:xfrm>
            <a:prstGeom prst="rect">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8385262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par>
                                <p:cTn id="8" presetID="22" presetClass="entr" presetSubtype="8"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par>
                                <p:cTn id="11" presetID="22" presetClass="entr" presetSubtype="8" fill="hold"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000"/>
                                        <p:tgtEl>
                                          <p:spTgt spid="7"/>
                                        </p:tgtEl>
                                      </p:cBhvr>
                                    </p:animEffect>
                                  </p:childTnLst>
                                </p:cTn>
                              </p:par>
                              <p:par>
                                <p:cTn id="14" presetID="22" presetClass="entr" presetSubtype="8" fill="hold" nodeType="withEffect">
                                  <p:stCondLst>
                                    <p:cond delay="225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098330C-86B7-4FFF-9019-3E4001A0621F}"/>
              </a:ext>
            </a:extLst>
          </p:cNvPr>
          <p:cNvSpPr/>
          <p:nvPr/>
        </p:nvSpPr>
        <p:spPr>
          <a:xfrm>
            <a:off x="1061484" y="1116444"/>
            <a:ext cx="10069032" cy="1938992"/>
          </a:xfrm>
          <a:prstGeom prst="rect">
            <a:avLst/>
          </a:prstGeom>
        </p:spPr>
        <p:txBody>
          <a:bodyPr wrap="square">
            <a:spAutoFit/>
          </a:bodyPr>
          <a:lstStyle/>
          <a:p>
            <a:pPr algn="just">
              <a:lnSpc>
                <a:spcPts val="36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夏禹的重大功绩不仅在于治理洪水，发展国家生产，使人民安居乐业，更重要的是结束中国原始社会部落联盟的社会组织形态，创造了</a:t>
            </a:r>
            <a:r>
              <a:rPr lang="zh-CN" altLang="en-US" sz="2400" b="1" dirty="0">
                <a:solidFill>
                  <a:srgbClr val="B30717"/>
                </a:solidFill>
                <a:latin typeface="微软雅黑" panose="020B0503020204020204" pitchFamily="34" charset="-122"/>
                <a:ea typeface="微软雅黑" panose="020B0503020204020204" pitchFamily="34" charset="-122"/>
              </a:rPr>
              <a:t>“国家”</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这一新型的社会政治形态。夏禹完成了国家的建立，</a:t>
            </a:r>
            <a:r>
              <a:rPr lang="zh-CN" altLang="en-US" sz="2400" b="1" dirty="0">
                <a:solidFill>
                  <a:srgbClr val="B30717"/>
                </a:solidFill>
                <a:latin typeface="微软雅黑" panose="020B0503020204020204" pitchFamily="34" charset="-122"/>
                <a:ea typeface="微软雅黑" panose="020B0503020204020204" pitchFamily="34" charset="-122"/>
              </a:rPr>
              <a:t>用阶级代替原始社会，以文明社会代替野蛮社会，推动了中国帝王历史沿革发展</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3B1E7D90-105F-471C-8D1D-A0B46524E2B4}"/>
              </a:ext>
            </a:extLst>
          </p:cNvPr>
          <p:cNvPicPr>
            <a:picLocks noChangeAspect="1"/>
          </p:cNvPicPr>
          <p:nvPr/>
        </p:nvPicPr>
        <p:blipFill>
          <a:blip r:embed="rId3"/>
          <a:stretch>
            <a:fillRect/>
          </a:stretch>
        </p:blipFill>
        <p:spPr>
          <a:xfrm flipV="1">
            <a:off x="1" y="4116466"/>
            <a:ext cx="12192000" cy="2741533"/>
          </a:xfrm>
          <a:prstGeom prst="rect">
            <a:avLst/>
          </a:prstGeom>
        </p:spPr>
      </p:pic>
    </p:spTree>
    <p:extLst>
      <p:ext uri="{BB962C8B-B14F-4D97-AF65-F5344CB8AC3E}">
        <p14:creationId xmlns:p14="http://schemas.microsoft.com/office/powerpoint/2010/main" val="101205732"/>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anim calcmode="lin" valueType="num">
                                      <p:cBhvr>
                                        <p:cTn id="8" dur="1500" fill="hold"/>
                                        <p:tgtEl>
                                          <p:spTgt spid="2"/>
                                        </p:tgtEl>
                                        <p:attrNameLst>
                                          <p:attrName>ppt_x</p:attrName>
                                        </p:attrNameLst>
                                      </p:cBhvr>
                                      <p:tavLst>
                                        <p:tav tm="0">
                                          <p:val>
                                            <p:strVal val="#ppt_x"/>
                                          </p:val>
                                        </p:tav>
                                        <p:tav tm="100000">
                                          <p:val>
                                            <p:strVal val="#ppt_x"/>
                                          </p:val>
                                        </p:tav>
                                      </p:tavLst>
                                    </p:anim>
                                    <p:anim calcmode="lin" valueType="num">
                                      <p:cBhvr>
                                        <p:cTn id="9" dur="1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4698FB9-AFC3-435C-9B2A-4B5EE6C38C51}"/>
              </a:ext>
            </a:extLst>
          </p:cNvPr>
          <p:cNvSpPr/>
          <p:nvPr/>
        </p:nvSpPr>
        <p:spPr>
          <a:xfrm>
            <a:off x="0" y="243840"/>
            <a:ext cx="2451818" cy="762000"/>
          </a:xfrm>
          <a:prstGeom prst="rect">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5036371-56A1-4201-8769-BB33DC98991E}"/>
              </a:ext>
            </a:extLst>
          </p:cNvPr>
          <p:cNvSpPr txBox="1"/>
          <p:nvPr/>
        </p:nvSpPr>
        <p:spPr>
          <a:xfrm>
            <a:off x="364134" y="394007"/>
            <a:ext cx="1723549" cy="46166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课堂小练习</a:t>
            </a:r>
          </a:p>
        </p:txBody>
      </p:sp>
      <p:sp>
        <p:nvSpPr>
          <p:cNvPr id="4" name="矩形 3">
            <a:extLst>
              <a:ext uri="{FF2B5EF4-FFF2-40B4-BE49-F238E27FC236}">
                <a16:creationId xmlns:a16="http://schemas.microsoft.com/office/drawing/2014/main" id="{4638A67B-88F4-4B58-9DE7-6AF67239B71B}"/>
              </a:ext>
            </a:extLst>
          </p:cNvPr>
          <p:cNvSpPr/>
          <p:nvPr/>
        </p:nvSpPr>
        <p:spPr>
          <a:xfrm>
            <a:off x="2436628" y="1904356"/>
            <a:ext cx="7318744" cy="1015663"/>
          </a:xfrm>
          <a:prstGeom prst="rect">
            <a:avLst/>
          </a:prstGeom>
        </p:spPr>
        <p:txBody>
          <a:bodyPr wrap="square">
            <a:spAutoFit/>
          </a:bodyPr>
          <a:lstStyle/>
          <a:p>
            <a:pPr algn="just">
              <a:lnSpc>
                <a:spcPts val="3600"/>
              </a:lnSpc>
            </a:pPr>
            <a:r>
              <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rPr>
              <a:t>2005</a:t>
            </a: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年</a:t>
            </a:r>
            <a:r>
              <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rPr>
              <a:t>5</a:t>
            </a: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月</a:t>
            </a:r>
            <a:r>
              <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日，台湾亲民党主席宋楚瑜率团首站拜谒了陕西桥山的黄帝陵，因为黄帝：</a:t>
            </a:r>
          </a:p>
        </p:txBody>
      </p:sp>
      <p:cxnSp>
        <p:nvCxnSpPr>
          <p:cNvPr id="12" name="直接连接符 11">
            <a:extLst>
              <a:ext uri="{FF2B5EF4-FFF2-40B4-BE49-F238E27FC236}">
                <a16:creationId xmlns:a16="http://schemas.microsoft.com/office/drawing/2014/main" id="{E977FCDE-49FF-4109-913A-AB3078C49499}"/>
              </a:ext>
            </a:extLst>
          </p:cNvPr>
          <p:cNvCxnSpPr/>
          <p:nvPr/>
        </p:nvCxnSpPr>
        <p:spPr>
          <a:xfrm>
            <a:off x="1587795" y="3125970"/>
            <a:ext cx="9016410" cy="0"/>
          </a:xfrm>
          <a:prstGeom prst="line">
            <a:avLst/>
          </a:prstGeom>
          <a:ln>
            <a:solidFill>
              <a:srgbClr val="B30717"/>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E54BD093-CE28-4CCC-9785-E46496AF3328}"/>
              </a:ext>
            </a:extLst>
          </p:cNvPr>
          <p:cNvGrpSpPr/>
          <p:nvPr/>
        </p:nvGrpSpPr>
        <p:grpSpPr>
          <a:xfrm>
            <a:off x="4181747" y="3455580"/>
            <a:ext cx="2905177" cy="513708"/>
            <a:chOff x="2038222" y="4210474"/>
            <a:chExt cx="2905177" cy="513708"/>
          </a:xfrm>
        </p:grpSpPr>
        <p:grpSp>
          <p:nvGrpSpPr>
            <p:cNvPr id="13" name="组合 12">
              <a:extLst>
                <a:ext uri="{FF2B5EF4-FFF2-40B4-BE49-F238E27FC236}">
                  <a16:creationId xmlns:a16="http://schemas.microsoft.com/office/drawing/2014/main" id="{AA79CB3A-3460-4D12-B799-2423864E92B5}"/>
                </a:ext>
              </a:extLst>
            </p:cNvPr>
            <p:cNvGrpSpPr/>
            <p:nvPr/>
          </p:nvGrpSpPr>
          <p:grpSpPr>
            <a:xfrm>
              <a:off x="2038222" y="4210474"/>
              <a:ext cx="501954" cy="513708"/>
              <a:chOff x="1754888" y="4171096"/>
              <a:chExt cx="501954" cy="513708"/>
            </a:xfrm>
          </p:grpSpPr>
          <p:sp>
            <p:nvSpPr>
              <p:cNvPr id="8" name="椭圆 7">
                <a:extLst>
                  <a:ext uri="{FF2B5EF4-FFF2-40B4-BE49-F238E27FC236}">
                    <a16:creationId xmlns:a16="http://schemas.microsoft.com/office/drawing/2014/main" id="{8A5FD992-B38B-48B0-BD36-4C476458B060}"/>
                  </a:ext>
                </a:extLst>
              </p:cNvPr>
              <p:cNvSpPr/>
              <p:nvPr/>
            </p:nvSpPr>
            <p:spPr>
              <a:xfrm>
                <a:off x="1754888" y="4182850"/>
                <a:ext cx="501954" cy="501954"/>
              </a:xfrm>
              <a:prstGeom prst="ellipse">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FB6C2CD-B846-471A-978C-F41E0FBBB39D}"/>
                  </a:ext>
                </a:extLst>
              </p:cNvPr>
              <p:cNvSpPr txBox="1"/>
              <p:nvPr/>
            </p:nvSpPr>
            <p:spPr>
              <a:xfrm>
                <a:off x="1824565" y="4171096"/>
                <a:ext cx="362600"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a</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7" name="矩形 6">
              <a:extLst>
                <a:ext uri="{FF2B5EF4-FFF2-40B4-BE49-F238E27FC236}">
                  <a16:creationId xmlns:a16="http://schemas.microsoft.com/office/drawing/2014/main" id="{08E2668C-A70D-460A-A9FA-ABFA4BDFF037}"/>
                </a:ext>
              </a:extLst>
            </p:cNvPr>
            <p:cNvSpPr/>
            <p:nvPr/>
          </p:nvSpPr>
          <p:spPr>
            <a:xfrm>
              <a:off x="2604297" y="4236496"/>
              <a:ext cx="2339102" cy="461665"/>
            </a:xfrm>
            <a:prstGeom prst="rect">
              <a:avLst/>
            </a:prstGeom>
          </p:spPr>
          <p:txBody>
            <a:bodyPr wrap="non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是文字的发明者</a:t>
              </a:r>
            </a:p>
          </p:txBody>
        </p:sp>
      </p:grpSp>
      <p:grpSp>
        <p:nvGrpSpPr>
          <p:cNvPr id="15" name="组合 14">
            <a:extLst>
              <a:ext uri="{FF2B5EF4-FFF2-40B4-BE49-F238E27FC236}">
                <a16:creationId xmlns:a16="http://schemas.microsoft.com/office/drawing/2014/main" id="{E7F2925D-377F-4413-90CF-5EBBF9590B1F}"/>
              </a:ext>
            </a:extLst>
          </p:cNvPr>
          <p:cNvGrpSpPr/>
          <p:nvPr/>
        </p:nvGrpSpPr>
        <p:grpSpPr>
          <a:xfrm>
            <a:off x="4181747" y="4135645"/>
            <a:ext cx="2905177" cy="501954"/>
            <a:chOff x="2038222" y="4222228"/>
            <a:chExt cx="2905177" cy="501954"/>
          </a:xfrm>
        </p:grpSpPr>
        <p:grpSp>
          <p:nvGrpSpPr>
            <p:cNvPr id="16" name="组合 15">
              <a:extLst>
                <a:ext uri="{FF2B5EF4-FFF2-40B4-BE49-F238E27FC236}">
                  <a16:creationId xmlns:a16="http://schemas.microsoft.com/office/drawing/2014/main" id="{10DA08B9-3326-42AC-BCCB-D318D4806E43}"/>
                </a:ext>
              </a:extLst>
            </p:cNvPr>
            <p:cNvGrpSpPr/>
            <p:nvPr/>
          </p:nvGrpSpPr>
          <p:grpSpPr>
            <a:xfrm>
              <a:off x="2038222" y="4222228"/>
              <a:ext cx="501954" cy="501954"/>
              <a:chOff x="1754888" y="4182850"/>
              <a:chExt cx="501954" cy="501954"/>
            </a:xfrm>
          </p:grpSpPr>
          <p:sp>
            <p:nvSpPr>
              <p:cNvPr id="18" name="椭圆 17">
                <a:extLst>
                  <a:ext uri="{FF2B5EF4-FFF2-40B4-BE49-F238E27FC236}">
                    <a16:creationId xmlns:a16="http://schemas.microsoft.com/office/drawing/2014/main" id="{E4879D9E-CB88-4377-81B3-E045D9657A8C}"/>
                  </a:ext>
                </a:extLst>
              </p:cNvPr>
              <p:cNvSpPr/>
              <p:nvPr/>
            </p:nvSpPr>
            <p:spPr>
              <a:xfrm>
                <a:off x="1754888" y="4182850"/>
                <a:ext cx="501954" cy="501954"/>
              </a:xfrm>
              <a:prstGeom prst="ellipse">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13AB084D-C0D8-46DE-BD0C-EAE144FF0D7E}"/>
                  </a:ext>
                </a:extLst>
              </p:cNvPr>
              <p:cNvSpPr txBox="1"/>
              <p:nvPr/>
            </p:nvSpPr>
            <p:spPr>
              <a:xfrm>
                <a:off x="1821572" y="4213628"/>
                <a:ext cx="389851"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b</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7" name="矩形 16">
              <a:extLst>
                <a:ext uri="{FF2B5EF4-FFF2-40B4-BE49-F238E27FC236}">
                  <a16:creationId xmlns:a16="http://schemas.microsoft.com/office/drawing/2014/main" id="{C707EB9D-05F3-4856-8CF9-95C4A0710D73}"/>
                </a:ext>
              </a:extLst>
            </p:cNvPr>
            <p:cNvSpPr/>
            <p:nvPr/>
          </p:nvSpPr>
          <p:spPr>
            <a:xfrm>
              <a:off x="2604297" y="4236496"/>
              <a:ext cx="2339102" cy="461665"/>
            </a:xfrm>
            <a:prstGeom prst="rect">
              <a:avLst/>
            </a:prstGeom>
          </p:spPr>
          <p:txBody>
            <a:bodyPr wrap="non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曾经打败了炎帝</a:t>
              </a:r>
            </a:p>
          </p:txBody>
        </p:sp>
      </p:grpSp>
      <p:grpSp>
        <p:nvGrpSpPr>
          <p:cNvPr id="25" name="组合 24">
            <a:extLst>
              <a:ext uri="{FF2B5EF4-FFF2-40B4-BE49-F238E27FC236}">
                <a16:creationId xmlns:a16="http://schemas.microsoft.com/office/drawing/2014/main" id="{E9113AF1-E83F-4916-BBE1-12ECA904125D}"/>
              </a:ext>
            </a:extLst>
          </p:cNvPr>
          <p:cNvGrpSpPr/>
          <p:nvPr/>
        </p:nvGrpSpPr>
        <p:grpSpPr>
          <a:xfrm>
            <a:off x="4181747" y="4803956"/>
            <a:ext cx="2905177" cy="503075"/>
            <a:chOff x="2038222" y="4221107"/>
            <a:chExt cx="2905177" cy="503075"/>
          </a:xfrm>
        </p:grpSpPr>
        <p:grpSp>
          <p:nvGrpSpPr>
            <p:cNvPr id="26" name="组合 25">
              <a:extLst>
                <a:ext uri="{FF2B5EF4-FFF2-40B4-BE49-F238E27FC236}">
                  <a16:creationId xmlns:a16="http://schemas.microsoft.com/office/drawing/2014/main" id="{F28E4941-8178-4C4A-A2CE-D6342264AA8B}"/>
                </a:ext>
              </a:extLst>
            </p:cNvPr>
            <p:cNvGrpSpPr/>
            <p:nvPr/>
          </p:nvGrpSpPr>
          <p:grpSpPr>
            <a:xfrm>
              <a:off x="2038222" y="4221107"/>
              <a:ext cx="501954" cy="503075"/>
              <a:chOff x="1754888" y="4181729"/>
              <a:chExt cx="501954" cy="503075"/>
            </a:xfrm>
          </p:grpSpPr>
          <p:sp>
            <p:nvSpPr>
              <p:cNvPr id="28" name="椭圆 27">
                <a:extLst>
                  <a:ext uri="{FF2B5EF4-FFF2-40B4-BE49-F238E27FC236}">
                    <a16:creationId xmlns:a16="http://schemas.microsoft.com/office/drawing/2014/main" id="{74C90009-FC5B-41EA-AD52-EFD34ECC54A0}"/>
                  </a:ext>
                </a:extLst>
              </p:cNvPr>
              <p:cNvSpPr/>
              <p:nvPr/>
            </p:nvSpPr>
            <p:spPr>
              <a:xfrm>
                <a:off x="1754888" y="4182850"/>
                <a:ext cx="501954" cy="501954"/>
              </a:xfrm>
              <a:prstGeom prst="ellipse">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41C4FBCF-2D0E-42E0-8589-116B3664C2E8}"/>
                  </a:ext>
                </a:extLst>
              </p:cNvPr>
              <p:cNvSpPr txBox="1"/>
              <p:nvPr/>
            </p:nvSpPr>
            <p:spPr>
              <a:xfrm>
                <a:off x="1823549" y="4181729"/>
                <a:ext cx="343364"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c</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7" name="矩形 26">
              <a:extLst>
                <a:ext uri="{FF2B5EF4-FFF2-40B4-BE49-F238E27FC236}">
                  <a16:creationId xmlns:a16="http://schemas.microsoft.com/office/drawing/2014/main" id="{CB3CF84D-0D41-4B74-9818-0BDD44454E19}"/>
                </a:ext>
              </a:extLst>
            </p:cNvPr>
            <p:cNvSpPr/>
            <p:nvPr/>
          </p:nvSpPr>
          <p:spPr>
            <a:xfrm>
              <a:off x="2604297" y="4236496"/>
              <a:ext cx="2339102" cy="461665"/>
            </a:xfrm>
            <a:prstGeom prst="rect">
              <a:avLst/>
            </a:prstGeom>
          </p:spPr>
          <p:txBody>
            <a:bodyPr wrap="non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制造出了指南车</a:t>
              </a:r>
            </a:p>
          </p:txBody>
        </p:sp>
      </p:grpSp>
      <p:grpSp>
        <p:nvGrpSpPr>
          <p:cNvPr id="30" name="组合 29">
            <a:extLst>
              <a:ext uri="{FF2B5EF4-FFF2-40B4-BE49-F238E27FC236}">
                <a16:creationId xmlns:a16="http://schemas.microsoft.com/office/drawing/2014/main" id="{751B559A-9980-48A7-8A2E-42887E0440DE}"/>
              </a:ext>
            </a:extLst>
          </p:cNvPr>
          <p:cNvGrpSpPr/>
          <p:nvPr/>
        </p:nvGrpSpPr>
        <p:grpSpPr>
          <a:xfrm>
            <a:off x="4181747" y="5473387"/>
            <a:ext cx="3828507" cy="501954"/>
            <a:chOff x="2038222" y="4222228"/>
            <a:chExt cx="3828507" cy="501954"/>
          </a:xfrm>
        </p:grpSpPr>
        <p:grpSp>
          <p:nvGrpSpPr>
            <p:cNvPr id="31" name="组合 30">
              <a:extLst>
                <a:ext uri="{FF2B5EF4-FFF2-40B4-BE49-F238E27FC236}">
                  <a16:creationId xmlns:a16="http://schemas.microsoft.com/office/drawing/2014/main" id="{980CFFDA-D113-46D0-814E-E9677253F434}"/>
                </a:ext>
              </a:extLst>
            </p:cNvPr>
            <p:cNvGrpSpPr/>
            <p:nvPr/>
          </p:nvGrpSpPr>
          <p:grpSpPr>
            <a:xfrm>
              <a:off x="2038222" y="4222228"/>
              <a:ext cx="501954" cy="501954"/>
              <a:chOff x="1754888" y="4182850"/>
              <a:chExt cx="501954" cy="501954"/>
            </a:xfrm>
          </p:grpSpPr>
          <p:sp>
            <p:nvSpPr>
              <p:cNvPr id="33" name="椭圆 32">
                <a:extLst>
                  <a:ext uri="{FF2B5EF4-FFF2-40B4-BE49-F238E27FC236}">
                    <a16:creationId xmlns:a16="http://schemas.microsoft.com/office/drawing/2014/main" id="{A66D1D45-C24C-4B82-A71A-2647B1269229}"/>
                  </a:ext>
                </a:extLst>
              </p:cNvPr>
              <p:cNvSpPr/>
              <p:nvPr/>
            </p:nvSpPr>
            <p:spPr>
              <a:xfrm>
                <a:off x="1754888" y="4182850"/>
                <a:ext cx="501954" cy="501954"/>
              </a:xfrm>
              <a:prstGeom prst="ellipse">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EB69790-BB7D-4C40-9F46-65FEDB0535BB}"/>
                  </a:ext>
                </a:extLst>
              </p:cNvPr>
              <p:cNvSpPr txBox="1"/>
              <p:nvPr/>
            </p:nvSpPr>
            <p:spPr>
              <a:xfrm>
                <a:off x="1800305" y="4202995"/>
                <a:ext cx="389851"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32" name="矩形 31">
              <a:extLst>
                <a:ext uri="{FF2B5EF4-FFF2-40B4-BE49-F238E27FC236}">
                  <a16:creationId xmlns:a16="http://schemas.microsoft.com/office/drawing/2014/main" id="{D61F691D-FF3A-4AFD-928A-9F1E4706A5F5}"/>
                </a:ext>
              </a:extLst>
            </p:cNvPr>
            <p:cNvSpPr/>
            <p:nvPr/>
          </p:nvSpPr>
          <p:spPr>
            <a:xfrm>
              <a:off x="2604297" y="4236496"/>
              <a:ext cx="3262432" cy="461665"/>
            </a:xfrm>
            <a:prstGeom prst="rect">
              <a:avLst/>
            </a:prstGeom>
          </p:spPr>
          <p:txBody>
            <a:bodyPr wrap="non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是中华民族的人文始祖</a:t>
              </a:r>
            </a:p>
          </p:txBody>
        </p:sp>
      </p:grpSp>
    </p:spTree>
    <p:extLst>
      <p:ext uri="{BB962C8B-B14F-4D97-AF65-F5344CB8AC3E}">
        <p14:creationId xmlns:p14="http://schemas.microsoft.com/office/powerpoint/2010/main" val="1893245916"/>
      </p:ext>
    </p:extLst>
  </p:cSld>
  <p:clrMapOvr>
    <a:masterClrMapping/>
  </p:clrMapOvr>
  <p:transition spd="med" advClick="0" advTm="300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par>
                                <p:cTn id="10" presetID="16" presetClass="entr" presetSubtype="37" fill="hold"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1000"/>
                                        <p:tgtEl>
                                          <p:spTgt spid="12"/>
                                        </p:tgtEl>
                                      </p:cBhvr>
                                    </p:animEffect>
                                  </p:childTnLst>
                                </p:cTn>
                              </p:par>
                              <p:par>
                                <p:cTn id="13" presetID="2" presetClass="entr" presetSubtype="2" fill="hold" nodeType="withEffect">
                                  <p:stCondLst>
                                    <p:cond delay="1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1+#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1+#ppt_w/2"/>
                                          </p:val>
                                        </p:tav>
                                        <p:tav tm="100000">
                                          <p:val>
                                            <p:strVal val="#ppt_x"/>
                                          </p:val>
                                        </p:tav>
                                      </p:tavLst>
                                    </p:anim>
                                    <p:anim calcmode="lin" valueType="num">
                                      <p:cBhvr additive="base">
                                        <p:cTn id="20" dur="10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1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1+#ppt_w/2"/>
                                          </p:val>
                                        </p:tav>
                                        <p:tav tm="100000">
                                          <p:val>
                                            <p:strVal val="#ppt_x"/>
                                          </p:val>
                                        </p:tav>
                                      </p:tavLst>
                                    </p:anim>
                                    <p:anim calcmode="lin" valueType="num">
                                      <p:cBhvr additive="base">
                                        <p:cTn id="24" dur="10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15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000" fill="hold"/>
                                        <p:tgtEl>
                                          <p:spTgt spid="30"/>
                                        </p:tgtEl>
                                        <p:attrNameLst>
                                          <p:attrName>ppt_x</p:attrName>
                                        </p:attrNameLst>
                                      </p:cBhvr>
                                      <p:tavLst>
                                        <p:tav tm="0">
                                          <p:val>
                                            <p:strVal val="1+#ppt_w/2"/>
                                          </p:val>
                                        </p:tav>
                                        <p:tav tm="100000">
                                          <p:val>
                                            <p:strVal val="#ppt_x"/>
                                          </p:val>
                                        </p:tav>
                                      </p:tavLst>
                                    </p:anim>
                                    <p:anim calcmode="lin" valueType="num">
                                      <p:cBhvr additive="base">
                                        <p:cTn id="28"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08966C6-083C-443A-A6E1-30B562C43D63}"/>
              </a:ext>
            </a:extLst>
          </p:cNvPr>
          <p:cNvSpPr/>
          <p:nvPr/>
        </p:nvSpPr>
        <p:spPr>
          <a:xfrm>
            <a:off x="0" y="243840"/>
            <a:ext cx="2451818" cy="762000"/>
          </a:xfrm>
          <a:prstGeom prst="rect">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DD4CF98-5088-40A5-BC02-46676B5DE110}"/>
              </a:ext>
            </a:extLst>
          </p:cNvPr>
          <p:cNvSpPr txBox="1"/>
          <p:nvPr/>
        </p:nvSpPr>
        <p:spPr>
          <a:xfrm>
            <a:off x="364134" y="394007"/>
            <a:ext cx="1723549" cy="46166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课堂小练习</a:t>
            </a:r>
          </a:p>
        </p:txBody>
      </p:sp>
      <p:sp>
        <p:nvSpPr>
          <p:cNvPr id="4" name="矩形 3">
            <a:extLst>
              <a:ext uri="{FF2B5EF4-FFF2-40B4-BE49-F238E27FC236}">
                <a16:creationId xmlns:a16="http://schemas.microsoft.com/office/drawing/2014/main" id="{0441236D-2F71-4C8D-AAFC-FE3777DC361B}"/>
              </a:ext>
            </a:extLst>
          </p:cNvPr>
          <p:cNvSpPr/>
          <p:nvPr/>
        </p:nvSpPr>
        <p:spPr>
          <a:xfrm>
            <a:off x="2235939" y="1904356"/>
            <a:ext cx="7720122" cy="1015663"/>
          </a:xfrm>
          <a:prstGeom prst="rect">
            <a:avLst/>
          </a:prstGeom>
        </p:spPr>
        <p:txBody>
          <a:bodyPr wrap="square">
            <a:spAutoFit/>
          </a:bodyPr>
          <a:lstStyle/>
          <a:p>
            <a:pPr algn="just">
              <a:lnSpc>
                <a:spcPts val="3600"/>
              </a:lnSpc>
            </a:pP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在我国原始社会时期，通过征求各部落首领意见推举部落联盟首领的制度，历史上称为</a:t>
            </a:r>
            <a:r>
              <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rPr>
              <a:t>:</a:t>
            </a:r>
            <a:endPar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A0F9BE7E-846D-4C37-B3FE-BFBD6BA68FEC}"/>
              </a:ext>
            </a:extLst>
          </p:cNvPr>
          <p:cNvCxnSpPr/>
          <p:nvPr/>
        </p:nvCxnSpPr>
        <p:spPr>
          <a:xfrm>
            <a:off x="1587795" y="3125970"/>
            <a:ext cx="9016410" cy="0"/>
          </a:xfrm>
          <a:prstGeom prst="line">
            <a:avLst/>
          </a:prstGeom>
          <a:ln>
            <a:solidFill>
              <a:srgbClr val="B30717"/>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D58A858-4629-4128-ADD6-502684DBA548}"/>
              </a:ext>
            </a:extLst>
          </p:cNvPr>
          <p:cNvGrpSpPr/>
          <p:nvPr/>
        </p:nvGrpSpPr>
        <p:grpSpPr>
          <a:xfrm>
            <a:off x="5258965" y="3455580"/>
            <a:ext cx="1674071" cy="513708"/>
            <a:chOff x="2038222" y="4210474"/>
            <a:chExt cx="1674071" cy="513708"/>
          </a:xfrm>
        </p:grpSpPr>
        <p:grpSp>
          <p:nvGrpSpPr>
            <p:cNvPr id="7" name="组合 6">
              <a:extLst>
                <a:ext uri="{FF2B5EF4-FFF2-40B4-BE49-F238E27FC236}">
                  <a16:creationId xmlns:a16="http://schemas.microsoft.com/office/drawing/2014/main" id="{C578CEC2-FFC7-421A-8F92-11DF4AE93627}"/>
                </a:ext>
              </a:extLst>
            </p:cNvPr>
            <p:cNvGrpSpPr/>
            <p:nvPr/>
          </p:nvGrpSpPr>
          <p:grpSpPr>
            <a:xfrm>
              <a:off x="2038222" y="4210474"/>
              <a:ext cx="501954" cy="513708"/>
              <a:chOff x="1754888" y="4171096"/>
              <a:chExt cx="501954" cy="513708"/>
            </a:xfrm>
          </p:grpSpPr>
          <p:sp>
            <p:nvSpPr>
              <p:cNvPr id="9" name="椭圆 8">
                <a:extLst>
                  <a:ext uri="{FF2B5EF4-FFF2-40B4-BE49-F238E27FC236}">
                    <a16:creationId xmlns:a16="http://schemas.microsoft.com/office/drawing/2014/main" id="{48E13116-11B4-44D7-A98D-CE63271F0842}"/>
                  </a:ext>
                </a:extLst>
              </p:cNvPr>
              <p:cNvSpPr/>
              <p:nvPr/>
            </p:nvSpPr>
            <p:spPr>
              <a:xfrm>
                <a:off x="1754888" y="4182850"/>
                <a:ext cx="501954" cy="501954"/>
              </a:xfrm>
              <a:prstGeom prst="ellipse">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693B05C-EF21-4BAD-AD0C-9BC2EFDFB6A2}"/>
                  </a:ext>
                </a:extLst>
              </p:cNvPr>
              <p:cNvSpPr txBox="1"/>
              <p:nvPr/>
            </p:nvSpPr>
            <p:spPr>
              <a:xfrm>
                <a:off x="1824565" y="4171096"/>
                <a:ext cx="362600"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a</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8" name="矩形 7">
              <a:extLst>
                <a:ext uri="{FF2B5EF4-FFF2-40B4-BE49-F238E27FC236}">
                  <a16:creationId xmlns:a16="http://schemas.microsoft.com/office/drawing/2014/main" id="{FFEA92C2-B91E-4F92-A6EE-08EA663E9F2A}"/>
                </a:ext>
              </a:extLst>
            </p:cNvPr>
            <p:cNvSpPr/>
            <p:nvPr/>
          </p:nvSpPr>
          <p:spPr>
            <a:xfrm>
              <a:off x="2604297" y="4236496"/>
              <a:ext cx="1107996" cy="461665"/>
            </a:xfrm>
            <a:prstGeom prst="rect">
              <a:avLst/>
            </a:prstGeom>
          </p:spPr>
          <p:txBody>
            <a:bodyPr wrap="non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推选制</a:t>
              </a:r>
            </a:p>
          </p:txBody>
        </p:sp>
      </p:grpSp>
      <p:grpSp>
        <p:nvGrpSpPr>
          <p:cNvPr id="11" name="组合 10">
            <a:extLst>
              <a:ext uri="{FF2B5EF4-FFF2-40B4-BE49-F238E27FC236}">
                <a16:creationId xmlns:a16="http://schemas.microsoft.com/office/drawing/2014/main" id="{6F32ED8C-05B2-4182-AAAF-C1C6EA3D685D}"/>
              </a:ext>
            </a:extLst>
          </p:cNvPr>
          <p:cNvGrpSpPr/>
          <p:nvPr/>
        </p:nvGrpSpPr>
        <p:grpSpPr>
          <a:xfrm>
            <a:off x="5258965" y="4135645"/>
            <a:ext cx="1674071" cy="501954"/>
            <a:chOff x="2038222" y="4222228"/>
            <a:chExt cx="1674071" cy="501954"/>
          </a:xfrm>
        </p:grpSpPr>
        <p:grpSp>
          <p:nvGrpSpPr>
            <p:cNvPr id="12" name="组合 11">
              <a:extLst>
                <a:ext uri="{FF2B5EF4-FFF2-40B4-BE49-F238E27FC236}">
                  <a16:creationId xmlns:a16="http://schemas.microsoft.com/office/drawing/2014/main" id="{01DA7A4E-8328-4DEF-A537-680E5B1C3258}"/>
                </a:ext>
              </a:extLst>
            </p:cNvPr>
            <p:cNvGrpSpPr/>
            <p:nvPr/>
          </p:nvGrpSpPr>
          <p:grpSpPr>
            <a:xfrm>
              <a:off x="2038222" y="4222228"/>
              <a:ext cx="501954" cy="501954"/>
              <a:chOff x="1754888" y="4182850"/>
              <a:chExt cx="501954" cy="501954"/>
            </a:xfrm>
          </p:grpSpPr>
          <p:sp>
            <p:nvSpPr>
              <p:cNvPr id="14" name="椭圆 13">
                <a:extLst>
                  <a:ext uri="{FF2B5EF4-FFF2-40B4-BE49-F238E27FC236}">
                    <a16:creationId xmlns:a16="http://schemas.microsoft.com/office/drawing/2014/main" id="{A8CD2F8E-23DC-432B-AF3E-A8B3CD62F8F3}"/>
                  </a:ext>
                </a:extLst>
              </p:cNvPr>
              <p:cNvSpPr/>
              <p:nvPr/>
            </p:nvSpPr>
            <p:spPr>
              <a:xfrm>
                <a:off x="1754888" y="4182850"/>
                <a:ext cx="501954" cy="501954"/>
              </a:xfrm>
              <a:prstGeom prst="ellipse">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8592003-F214-4103-842F-B14D87B6C0F2}"/>
                  </a:ext>
                </a:extLst>
              </p:cNvPr>
              <p:cNvSpPr txBox="1"/>
              <p:nvPr/>
            </p:nvSpPr>
            <p:spPr>
              <a:xfrm>
                <a:off x="1821572" y="4213628"/>
                <a:ext cx="389851"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b</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3" name="矩形 12">
              <a:extLst>
                <a:ext uri="{FF2B5EF4-FFF2-40B4-BE49-F238E27FC236}">
                  <a16:creationId xmlns:a16="http://schemas.microsoft.com/office/drawing/2014/main" id="{07190D2D-A822-4B19-BE33-E3E66BFA5131}"/>
                </a:ext>
              </a:extLst>
            </p:cNvPr>
            <p:cNvSpPr/>
            <p:nvPr/>
          </p:nvSpPr>
          <p:spPr>
            <a:xfrm>
              <a:off x="2604297" y="4236496"/>
              <a:ext cx="1107996" cy="461665"/>
            </a:xfrm>
            <a:prstGeom prst="rect">
              <a:avLst/>
            </a:prstGeom>
          </p:spPr>
          <p:txBody>
            <a:bodyPr wrap="non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禅让制</a:t>
              </a:r>
            </a:p>
          </p:txBody>
        </p:sp>
      </p:grpSp>
      <p:grpSp>
        <p:nvGrpSpPr>
          <p:cNvPr id="16" name="组合 15">
            <a:extLst>
              <a:ext uri="{FF2B5EF4-FFF2-40B4-BE49-F238E27FC236}">
                <a16:creationId xmlns:a16="http://schemas.microsoft.com/office/drawing/2014/main" id="{C84FAF77-62AB-4F1A-99DE-686C5E21C31F}"/>
              </a:ext>
            </a:extLst>
          </p:cNvPr>
          <p:cNvGrpSpPr/>
          <p:nvPr/>
        </p:nvGrpSpPr>
        <p:grpSpPr>
          <a:xfrm>
            <a:off x="5258965" y="4803956"/>
            <a:ext cx="1674071" cy="503075"/>
            <a:chOff x="2038222" y="4221107"/>
            <a:chExt cx="1674071" cy="503075"/>
          </a:xfrm>
        </p:grpSpPr>
        <p:grpSp>
          <p:nvGrpSpPr>
            <p:cNvPr id="17" name="组合 16">
              <a:extLst>
                <a:ext uri="{FF2B5EF4-FFF2-40B4-BE49-F238E27FC236}">
                  <a16:creationId xmlns:a16="http://schemas.microsoft.com/office/drawing/2014/main" id="{7C56BF2B-F37C-49E4-80C0-A1777BA78D75}"/>
                </a:ext>
              </a:extLst>
            </p:cNvPr>
            <p:cNvGrpSpPr/>
            <p:nvPr/>
          </p:nvGrpSpPr>
          <p:grpSpPr>
            <a:xfrm>
              <a:off x="2038222" y="4221107"/>
              <a:ext cx="501954" cy="503075"/>
              <a:chOff x="1754888" y="4181729"/>
              <a:chExt cx="501954" cy="503075"/>
            </a:xfrm>
          </p:grpSpPr>
          <p:sp>
            <p:nvSpPr>
              <p:cNvPr id="19" name="椭圆 18">
                <a:extLst>
                  <a:ext uri="{FF2B5EF4-FFF2-40B4-BE49-F238E27FC236}">
                    <a16:creationId xmlns:a16="http://schemas.microsoft.com/office/drawing/2014/main" id="{05ADEA8F-E9D9-40BA-851B-0196439DC33C}"/>
                  </a:ext>
                </a:extLst>
              </p:cNvPr>
              <p:cNvSpPr/>
              <p:nvPr/>
            </p:nvSpPr>
            <p:spPr>
              <a:xfrm>
                <a:off x="1754888" y="4182850"/>
                <a:ext cx="501954" cy="501954"/>
              </a:xfrm>
              <a:prstGeom prst="ellipse">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9684A4B-7F18-4429-BD9E-18225E9627B2}"/>
                  </a:ext>
                </a:extLst>
              </p:cNvPr>
              <p:cNvSpPr txBox="1"/>
              <p:nvPr/>
            </p:nvSpPr>
            <p:spPr>
              <a:xfrm>
                <a:off x="1823549" y="4181729"/>
                <a:ext cx="343364"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c</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8" name="矩形 17">
              <a:extLst>
                <a:ext uri="{FF2B5EF4-FFF2-40B4-BE49-F238E27FC236}">
                  <a16:creationId xmlns:a16="http://schemas.microsoft.com/office/drawing/2014/main" id="{2830F218-8C06-46AB-9883-B2112C44A66B}"/>
                </a:ext>
              </a:extLst>
            </p:cNvPr>
            <p:cNvSpPr/>
            <p:nvPr/>
          </p:nvSpPr>
          <p:spPr>
            <a:xfrm>
              <a:off x="2604297" y="4236496"/>
              <a:ext cx="1107996" cy="461665"/>
            </a:xfrm>
            <a:prstGeom prst="rect">
              <a:avLst/>
            </a:prstGeom>
          </p:spPr>
          <p:txBody>
            <a:bodyPr wrap="non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民主制</a:t>
              </a:r>
            </a:p>
          </p:txBody>
        </p:sp>
      </p:grpSp>
      <p:grpSp>
        <p:nvGrpSpPr>
          <p:cNvPr id="21" name="组合 20">
            <a:extLst>
              <a:ext uri="{FF2B5EF4-FFF2-40B4-BE49-F238E27FC236}">
                <a16:creationId xmlns:a16="http://schemas.microsoft.com/office/drawing/2014/main" id="{C022E73A-3904-4FD9-A74E-2B0CF52DBEF5}"/>
              </a:ext>
            </a:extLst>
          </p:cNvPr>
          <p:cNvGrpSpPr/>
          <p:nvPr/>
        </p:nvGrpSpPr>
        <p:grpSpPr>
          <a:xfrm>
            <a:off x="5258965" y="5473387"/>
            <a:ext cx="1674071" cy="501954"/>
            <a:chOff x="2038222" y="4222228"/>
            <a:chExt cx="1674071" cy="501954"/>
          </a:xfrm>
        </p:grpSpPr>
        <p:grpSp>
          <p:nvGrpSpPr>
            <p:cNvPr id="22" name="组合 21">
              <a:extLst>
                <a:ext uri="{FF2B5EF4-FFF2-40B4-BE49-F238E27FC236}">
                  <a16:creationId xmlns:a16="http://schemas.microsoft.com/office/drawing/2014/main" id="{AE78AAB0-B8A1-4374-8081-3C7D82929810}"/>
                </a:ext>
              </a:extLst>
            </p:cNvPr>
            <p:cNvGrpSpPr/>
            <p:nvPr/>
          </p:nvGrpSpPr>
          <p:grpSpPr>
            <a:xfrm>
              <a:off x="2038222" y="4222228"/>
              <a:ext cx="501954" cy="501954"/>
              <a:chOff x="1754888" y="4182850"/>
              <a:chExt cx="501954" cy="501954"/>
            </a:xfrm>
          </p:grpSpPr>
          <p:sp>
            <p:nvSpPr>
              <p:cNvPr id="24" name="椭圆 23">
                <a:extLst>
                  <a:ext uri="{FF2B5EF4-FFF2-40B4-BE49-F238E27FC236}">
                    <a16:creationId xmlns:a16="http://schemas.microsoft.com/office/drawing/2014/main" id="{4B49100B-CA16-4E3E-A728-27A5FAC13D4C}"/>
                  </a:ext>
                </a:extLst>
              </p:cNvPr>
              <p:cNvSpPr/>
              <p:nvPr/>
            </p:nvSpPr>
            <p:spPr>
              <a:xfrm>
                <a:off x="1754888" y="4182850"/>
                <a:ext cx="501954" cy="501954"/>
              </a:xfrm>
              <a:prstGeom prst="ellipse">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342F7573-CD95-41AC-AEB9-1F1F3CC7BB22}"/>
                  </a:ext>
                </a:extLst>
              </p:cNvPr>
              <p:cNvSpPr txBox="1"/>
              <p:nvPr/>
            </p:nvSpPr>
            <p:spPr>
              <a:xfrm>
                <a:off x="1800305" y="4202995"/>
                <a:ext cx="389851"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A390A93E-5285-4536-9AA4-A1C98E95C469}"/>
                </a:ext>
              </a:extLst>
            </p:cNvPr>
            <p:cNvSpPr/>
            <p:nvPr/>
          </p:nvSpPr>
          <p:spPr>
            <a:xfrm>
              <a:off x="2604297" y="4236496"/>
              <a:ext cx="1107996" cy="461665"/>
            </a:xfrm>
            <a:prstGeom prst="rect">
              <a:avLst/>
            </a:prstGeom>
          </p:spPr>
          <p:txBody>
            <a:bodyPr wrap="non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选举制</a:t>
              </a:r>
            </a:p>
          </p:txBody>
        </p:sp>
      </p:grpSp>
    </p:spTree>
    <p:extLst>
      <p:ext uri="{BB962C8B-B14F-4D97-AF65-F5344CB8AC3E}">
        <p14:creationId xmlns:p14="http://schemas.microsoft.com/office/powerpoint/2010/main" val="1306855270"/>
      </p:ext>
    </p:extLst>
  </p:cSld>
  <p:clrMapOvr>
    <a:masterClrMapping/>
  </p:clrMapOvr>
  <p:transition spd="slow" advClick="0"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par>
                                <p:cTn id="10" presetID="16" presetClass="entr" presetSubtype="37" fill="hold"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1000"/>
                                        <p:tgtEl>
                                          <p:spTgt spid="5"/>
                                        </p:tgtEl>
                                      </p:cBhvr>
                                    </p:animEffect>
                                  </p:childTnLst>
                                </p:cTn>
                              </p:par>
                              <p:par>
                                <p:cTn id="13" presetID="2" presetClass="entr" presetSubtype="2"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1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1+#ppt_w/2"/>
                                          </p:val>
                                        </p:tav>
                                        <p:tav tm="100000">
                                          <p:val>
                                            <p:strVal val="#ppt_x"/>
                                          </p:val>
                                        </p:tav>
                                      </p:tavLst>
                                    </p:anim>
                                    <p:anim calcmode="lin" valueType="num">
                                      <p:cBhvr additive="base">
                                        <p:cTn id="20" dur="10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15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1+#ppt_w/2"/>
                                          </p:val>
                                        </p:tav>
                                        <p:tav tm="100000">
                                          <p:val>
                                            <p:strVal val="#ppt_x"/>
                                          </p:val>
                                        </p:tav>
                                      </p:tavLst>
                                    </p:anim>
                                    <p:anim calcmode="lin" valueType="num">
                                      <p:cBhvr additive="base">
                                        <p:cTn id="24" dur="10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15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1+#ppt_w/2"/>
                                          </p:val>
                                        </p:tav>
                                        <p:tav tm="100000">
                                          <p:val>
                                            <p:strVal val="#ppt_x"/>
                                          </p:val>
                                        </p:tav>
                                      </p:tavLst>
                                    </p:anim>
                                    <p:anim calcmode="lin" valueType="num">
                                      <p:cBhvr additive="base">
                                        <p:cTn id="28"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8CBCA63-68E1-4E5B-88B8-CC3E8CEF6816}"/>
              </a:ext>
            </a:extLst>
          </p:cNvPr>
          <p:cNvPicPr>
            <a:picLocks noChangeAspect="1"/>
          </p:cNvPicPr>
          <p:nvPr/>
        </p:nvPicPr>
        <p:blipFill>
          <a:blip r:embed="rId3"/>
          <a:stretch>
            <a:fillRect/>
          </a:stretch>
        </p:blipFill>
        <p:spPr>
          <a:xfrm>
            <a:off x="1552817" y="2234143"/>
            <a:ext cx="9086365" cy="3847677"/>
          </a:xfrm>
          <a:prstGeom prst="rect">
            <a:avLst/>
          </a:prstGeom>
        </p:spPr>
      </p:pic>
      <p:sp>
        <p:nvSpPr>
          <p:cNvPr id="2" name="文本框 1">
            <a:extLst>
              <a:ext uri="{FF2B5EF4-FFF2-40B4-BE49-F238E27FC236}">
                <a16:creationId xmlns:a16="http://schemas.microsoft.com/office/drawing/2014/main" id="{8115D41C-3253-426A-813A-AE2C6D371F3B}"/>
              </a:ext>
            </a:extLst>
          </p:cNvPr>
          <p:cNvSpPr txBox="1"/>
          <p:nvPr/>
        </p:nvSpPr>
        <p:spPr>
          <a:xfrm>
            <a:off x="4541728" y="701742"/>
            <a:ext cx="3108543" cy="1015663"/>
          </a:xfrm>
          <a:prstGeom prst="rect">
            <a:avLst/>
          </a:prstGeom>
          <a:noFill/>
        </p:spPr>
        <p:txBody>
          <a:bodyPr wrap="none" rtlCol="0">
            <a:spAutoFit/>
          </a:bodyPr>
          <a:lstStyle/>
          <a:p>
            <a:pPr algn="ct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r>
              <a:rPr lang="zh-CN" altLang="en-US" sz="6000" spc="-300" dirty="0">
                <a:solidFill>
                  <a:schemeClr val="tx1">
                    <a:lumMod val="95000"/>
                    <a:lumOff val="5000"/>
                  </a:schemeClr>
                </a:solidFill>
                <a:latin typeface="叶根友特楷简体" panose="02010601030101010101" pitchFamily="2" charset="-122"/>
                <a:ea typeface="叶根友特楷简体" panose="02010601030101010101" pitchFamily="2" charset="-122"/>
              </a:rPr>
              <a:t>总结</a:t>
            </a: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endParaRPr lang="zh-CN" altLang="en-US" sz="6000" spc="-300" dirty="0">
              <a:solidFill>
                <a:srgbClr val="B30717"/>
              </a:solidFill>
              <a:latin typeface="叶根友特楷简体" panose="02010601030101010101" pitchFamily="2" charset="-122"/>
              <a:ea typeface="叶根友特楷简体" panose="02010601030101010101" pitchFamily="2" charset="-122"/>
            </a:endParaRPr>
          </a:p>
        </p:txBody>
      </p:sp>
      <p:sp>
        <p:nvSpPr>
          <p:cNvPr id="3" name="矩形 2">
            <a:extLst>
              <a:ext uri="{FF2B5EF4-FFF2-40B4-BE49-F238E27FC236}">
                <a16:creationId xmlns:a16="http://schemas.microsoft.com/office/drawing/2014/main" id="{9887AF94-F083-4BDF-A487-3532B2FCCE08}"/>
              </a:ext>
            </a:extLst>
          </p:cNvPr>
          <p:cNvSpPr/>
          <p:nvPr/>
        </p:nvSpPr>
        <p:spPr>
          <a:xfrm>
            <a:off x="3047999" y="3241650"/>
            <a:ext cx="6096000" cy="1938992"/>
          </a:xfrm>
          <a:prstGeom prst="rect">
            <a:avLst/>
          </a:prstGeom>
        </p:spPr>
        <p:txBody>
          <a:bodyPr wrap="square">
            <a:spAutoFit/>
          </a:bodyPr>
          <a:lstStyle/>
          <a:p>
            <a:pPr algn="just">
              <a:lnSpc>
                <a:spcPts val="36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中华开国五千年，神州轩辕自古传。创造指南针，平定蚩尤乱。世界文明，唯有我先。</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3600"/>
              </a:lnSpc>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36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孙中山</a:t>
            </a:r>
          </a:p>
        </p:txBody>
      </p:sp>
    </p:spTree>
    <p:extLst>
      <p:ext uri="{BB962C8B-B14F-4D97-AF65-F5344CB8AC3E}">
        <p14:creationId xmlns:p14="http://schemas.microsoft.com/office/powerpoint/2010/main" val="84128031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par>
                                <p:cTn id="8" presetID="53" presetClass="entr" presetSubtype="16" fill="hold" nodeType="withEffect">
                                  <p:stCondLst>
                                    <p:cond delay="750"/>
                                  </p:stCondLst>
                                  <p:childTnLst>
                                    <p:set>
                                      <p:cBhvr>
                                        <p:cTn id="9" dur="1" fill="hold">
                                          <p:stCondLst>
                                            <p:cond delay="0"/>
                                          </p:stCondLst>
                                        </p:cTn>
                                        <p:tgtEl>
                                          <p:spTgt spid="4"/>
                                        </p:tgtEl>
                                        <p:attrNameLst>
                                          <p:attrName>style.visibility</p:attrName>
                                        </p:attrNameLst>
                                      </p:cBhvr>
                                      <p:to>
                                        <p:strVal val="visible"/>
                                      </p:to>
                                    </p:set>
                                    <p:anim calcmode="lin" valueType="num">
                                      <p:cBhvr>
                                        <p:cTn id="10" dur="1000" fill="hold"/>
                                        <p:tgtEl>
                                          <p:spTgt spid="4"/>
                                        </p:tgtEl>
                                        <p:attrNameLst>
                                          <p:attrName>ppt_w</p:attrName>
                                        </p:attrNameLst>
                                      </p:cBhvr>
                                      <p:tavLst>
                                        <p:tav tm="0">
                                          <p:val>
                                            <p:fltVal val="0"/>
                                          </p:val>
                                        </p:tav>
                                        <p:tav tm="100000">
                                          <p:val>
                                            <p:strVal val="#ppt_w"/>
                                          </p:val>
                                        </p:tav>
                                      </p:tavLst>
                                    </p:anim>
                                    <p:anim calcmode="lin" valueType="num">
                                      <p:cBhvr>
                                        <p:cTn id="11" dur="1000" fill="hold"/>
                                        <p:tgtEl>
                                          <p:spTgt spid="4"/>
                                        </p:tgtEl>
                                        <p:attrNameLst>
                                          <p:attrName>ppt_h</p:attrName>
                                        </p:attrNameLst>
                                      </p:cBhvr>
                                      <p:tavLst>
                                        <p:tav tm="0">
                                          <p:val>
                                            <p:fltVal val="0"/>
                                          </p:val>
                                        </p:tav>
                                        <p:tav tm="100000">
                                          <p:val>
                                            <p:strVal val="#ppt_h"/>
                                          </p:val>
                                        </p:tav>
                                      </p:tavLst>
                                    </p:anim>
                                    <p:animEffect transition="in" filter="fade">
                                      <p:cBhvr>
                                        <p:cTn id="12" dur="1000"/>
                                        <p:tgtEl>
                                          <p:spTgt spid="4"/>
                                        </p:tgtEl>
                                      </p:cBhvr>
                                    </p:animEffect>
                                  </p:childTnLst>
                                </p:cTn>
                              </p:par>
                              <p:par>
                                <p:cTn id="13" presetID="47" presetClass="entr" presetSubtype="0" fill="hold" grpId="0" nodeType="withEffect">
                                  <p:stCondLst>
                                    <p:cond delay="1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B5B9503-3735-4AC5-AB36-690CEEFB793A}"/>
              </a:ext>
            </a:extLst>
          </p:cNvPr>
          <p:cNvSpPr txBox="1"/>
          <p:nvPr/>
        </p:nvSpPr>
        <p:spPr>
          <a:xfrm>
            <a:off x="3688080" y="1544320"/>
            <a:ext cx="7289175" cy="2215991"/>
          </a:xfrm>
          <a:prstGeom prst="rect">
            <a:avLst/>
          </a:prstGeom>
          <a:noFill/>
        </p:spPr>
        <p:txBody>
          <a:bodyPr wrap="none" rtlCol="0">
            <a:spAutoFit/>
          </a:bodyPr>
          <a:lstStyle/>
          <a:p>
            <a:r>
              <a:rPr lang="zh-CN" altLang="en-US" sz="13800" b="1" dirty="0">
                <a:ln w="25400">
                  <a:solidFill>
                    <a:srgbClr val="C3AA7C">
                      <a:alpha val="50000"/>
                    </a:srgbClr>
                  </a:solidFill>
                </a:ln>
                <a:solidFill>
                  <a:srgbClr val="B30717"/>
                </a:solidFill>
                <a:effectLst>
                  <a:outerShdw blurRad="50800" dist="38100" dir="2700000" algn="tl" rotWithShape="0">
                    <a:srgbClr val="C3AA7C">
                      <a:alpha val="40000"/>
                    </a:srgbClr>
                  </a:outerShdw>
                </a:effectLst>
                <a:latin typeface="叶根友特楷简体" panose="02010601030101010101" pitchFamily="2" charset="-122"/>
                <a:ea typeface="叶根友特楷简体" panose="02010601030101010101" pitchFamily="2" charset="-122"/>
              </a:rPr>
              <a:t>感谢观看</a:t>
            </a:r>
          </a:p>
        </p:txBody>
      </p:sp>
      <p:cxnSp>
        <p:nvCxnSpPr>
          <p:cNvPr id="4" name="直接连接符 3">
            <a:extLst>
              <a:ext uri="{FF2B5EF4-FFF2-40B4-BE49-F238E27FC236}">
                <a16:creationId xmlns:a16="http://schemas.microsoft.com/office/drawing/2014/main" id="{10CEEC23-7E96-4CE9-9C7E-FBF024DE170C}"/>
              </a:ext>
            </a:extLst>
          </p:cNvPr>
          <p:cNvCxnSpPr/>
          <p:nvPr/>
        </p:nvCxnSpPr>
        <p:spPr>
          <a:xfrm>
            <a:off x="3923987" y="3830320"/>
            <a:ext cx="6817360" cy="0"/>
          </a:xfrm>
          <a:prstGeom prst="line">
            <a:avLst/>
          </a:prstGeom>
          <a:ln w="25400">
            <a:solidFill>
              <a:srgbClr val="B59364"/>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6A4C3B8-8D26-4481-9B5E-AE5593A83DDA}"/>
              </a:ext>
            </a:extLst>
          </p:cNvPr>
          <p:cNvSpPr txBox="1"/>
          <p:nvPr/>
        </p:nvSpPr>
        <p:spPr>
          <a:xfrm>
            <a:off x="4201040" y="4033520"/>
            <a:ext cx="6263253" cy="461665"/>
          </a:xfrm>
          <a:prstGeom prst="rect">
            <a:avLst/>
          </a:prstGeom>
          <a:noFill/>
        </p:spPr>
        <p:txBody>
          <a:bodyPr wrap="none" rtlCol="0">
            <a:spAutoFit/>
          </a:bodyPr>
          <a:lstStyle/>
          <a:p>
            <a:pPr algn="ctr"/>
            <a:r>
              <a:rPr lang="en-US" altLang="zh-CN" sz="2400" spc="1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spc="1000" dirty="0">
                <a:solidFill>
                  <a:schemeClr val="tx1">
                    <a:lumMod val="75000"/>
                    <a:lumOff val="25000"/>
                  </a:schemeClr>
                </a:solidFill>
                <a:latin typeface="微软雅黑" panose="020B0503020204020204" pitchFamily="34" charset="-122"/>
                <a:ea typeface="微软雅黑" panose="020B0503020204020204" pitchFamily="34" charset="-122"/>
              </a:rPr>
              <a:t>第一单元  中华文明的起源 </a:t>
            </a:r>
            <a:r>
              <a:rPr lang="en-US" altLang="zh-CN" sz="2400" spc="1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400" spc="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2528129"/>
      </p:ext>
    </p:extLst>
  </p:cSld>
  <p:clrMapOvr>
    <a:masterClrMapping/>
  </p:clrMapOvr>
  <mc:AlternateContent xmlns:mc="http://schemas.openxmlformats.org/markup-compatibility/2006" xmlns:p14="http://schemas.microsoft.com/office/powerpoint/2010/main">
    <mc:Choice Requires="p14">
      <p:transition spd="slow" p14:dur="1400" advClick="0" advTm="3000">
        <p14:ripp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1500"/>
                                        <p:tgtEl>
                                          <p:spTgt spid="2">
                                            <p:txEl>
                                              <p:pRg st="0" end="0"/>
                                            </p:txEl>
                                          </p:spTgt>
                                        </p:tgtEl>
                                      </p:cBhvr>
                                    </p:animEffect>
                                  </p:childTnLst>
                                </p:cTn>
                              </p:par>
                              <p:par>
                                <p:cTn id="8" presetID="2" presetClass="entr" presetSubtype="2"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1+#ppt_w/2"/>
                                          </p:val>
                                        </p:tav>
                                        <p:tav tm="100000">
                                          <p:val>
                                            <p:strVal val="#ppt_x"/>
                                          </p:val>
                                        </p:tav>
                                      </p:tavLst>
                                    </p:anim>
                                    <p:anim calcmode="lin" valueType="num">
                                      <p:cBhvr additive="base">
                                        <p:cTn id="11" dur="1000" fill="hold"/>
                                        <p:tgtEl>
                                          <p:spTgt spid="4"/>
                                        </p:tgtEl>
                                        <p:attrNameLst>
                                          <p:attrName>ppt_y</p:attrName>
                                        </p:attrNameLst>
                                      </p:cBhvr>
                                      <p:tavLst>
                                        <p:tav tm="0">
                                          <p:val>
                                            <p:strVal val="#ppt_y"/>
                                          </p:val>
                                        </p:tav>
                                        <p:tav tm="100000">
                                          <p:val>
                                            <p:strVal val="#ppt_y"/>
                                          </p:val>
                                        </p:tav>
                                      </p:tavLst>
                                    </p:anim>
                                  </p:childTnLst>
                                </p:cTn>
                              </p:par>
                              <p:par>
                                <p:cTn id="12" presetID="42" presetClass="entr" presetSubtype="0" fill="hold" grpId="0" nodeType="withEffect">
                                  <p:stCondLst>
                                    <p:cond delay="17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CF4CF"/>
            </a:gs>
            <a:gs pos="100000">
              <a:srgbClr val="E3D5B0"/>
            </a:gs>
          </a:gsLst>
          <a:lin ang="2700000" scaled="1"/>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D22F66-6222-4F17-9006-FD76D4B8051F}"/>
              </a:ext>
            </a:extLst>
          </p:cNvPr>
          <p:cNvSpPr txBox="1"/>
          <p:nvPr/>
        </p:nvSpPr>
        <p:spPr>
          <a:xfrm>
            <a:off x="1652955" y="1254442"/>
            <a:ext cx="9024281" cy="2954655"/>
          </a:xfrm>
          <a:prstGeom prst="rect">
            <a:avLst/>
          </a:prstGeom>
          <a:noFill/>
        </p:spPr>
        <p:txBody>
          <a:bodyPr wrap="square" rtlCol="0">
            <a:spAutoFit/>
          </a:bodyPr>
          <a:lstStyle/>
          <a:p>
            <a:pPr algn="ctr">
              <a:lnSpc>
                <a:spcPct val="150000"/>
              </a:lnSpc>
            </a:pPr>
            <a:r>
              <a:rPr lang="zh-CN" altLang="en-US" sz="2800" b="1" dirty="0">
                <a:solidFill>
                  <a:srgbClr val="B30717"/>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感谢您下载包图网平台上提供的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作品，为了您和包图网以及原创作者的利益，请勿复制、传播、销售，否则将承担法律责任！包图网将对作品进行维权，按照传播下载次数进行十倍的索取赔偿！</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在包图网出售的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模板是免版税类（</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RF</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Royalty-Free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）正版受</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中国人民共和国著作法</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世界版权公约</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的保护，作品的所有权、版权和著作权归包图网所有，您下载的是</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不得将包图网的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模板、</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
        <p:nvSpPr>
          <p:cNvPr id="3" name="文本框 2">
            <a:extLst>
              <a:ext uri="{FF2B5EF4-FFF2-40B4-BE49-F238E27FC236}">
                <a16:creationId xmlns:a16="http://schemas.microsoft.com/office/drawing/2014/main" id="{3E6A820B-509B-4E7F-8469-463335375B83}"/>
              </a:ext>
            </a:extLst>
          </p:cNvPr>
          <p:cNvSpPr txBox="1"/>
          <p:nvPr/>
        </p:nvSpPr>
        <p:spPr>
          <a:xfrm>
            <a:off x="1652955" y="5069473"/>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rgbClr val="B30717"/>
                </a:solidFill>
              </a:rPr>
              <a:t>更多精品</a:t>
            </a:r>
            <a:r>
              <a:rPr lang="en-US" altLang="zh-CN" b="1" dirty="0">
                <a:solidFill>
                  <a:srgbClr val="B30717"/>
                </a:solidFill>
              </a:rPr>
              <a:t>PPT</a:t>
            </a:r>
            <a:r>
              <a:rPr lang="zh-CN" altLang="en-US" b="1" dirty="0">
                <a:solidFill>
                  <a:srgbClr val="B30717"/>
                </a:solidFill>
              </a:rPr>
              <a:t>模板：</a:t>
            </a:r>
            <a:r>
              <a:rPr lang="en-US" altLang="zh-CN" b="1" dirty="0">
                <a:solidFill>
                  <a:schemeClr val="bg1"/>
                </a:solidFill>
                <a:hlinkClick r:id="rId2"/>
              </a:rPr>
              <a:t>http://ibaotu.com/ppt/</a:t>
            </a:r>
            <a:endParaRPr lang="zh-CN" altLang="en-US" b="1" dirty="0">
              <a:solidFill>
                <a:schemeClr val="bg1"/>
              </a:solidFill>
            </a:endParaRPr>
          </a:p>
        </p:txBody>
      </p:sp>
      <p:grpSp>
        <p:nvGrpSpPr>
          <p:cNvPr id="4" name="组合 3">
            <a:extLst>
              <a:ext uri="{FF2B5EF4-FFF2-40B4-BE49-F238E27FC236}">
                <a16:creationId xmlns:a16="http://schemas.microsoft.com/office/drawing/2014/main" id="{869631C7-FD0B-4D4D-9C09-3BA0BD6366ED}"/>
              </a:ext>
            </a:extLst>
          </p:cNvPr>
          <p:cNvGrpSpPr/>
          <p:nvPr/>
        </p:nvGrpSpPr>
        <p:grpSpPr>
          <a:xfrm>
            <a:off x="9313097" y="5069473"/>
            <a:ext cx="1364139" cy="369332"/>
            <a:chOff x="8158550" y="5010841"/>
            <a:chExt cx="1364139" cy="369332"/>
          </a:xfrm>
          <a:effectLst/>
        </p:grpSpPr>
        <p:sp>
          <p:nvSpPr>
            <p:cNvPr id="5" name="矩形: 圆角 4">
              <a:extLst>
                <a:ext uri="{FF2B5EF4-FFF2-40B4-BE49-F238E27FC236}">
                  <a16:creationId xmlns:a16="http://schemas.microsoft.com/office/drawing/2014/main" id="{EAB1614A-05C4-4B27-8FBC-7EC0E003E2C2}"/>
                </a:ext>
              </a:extLst>
            </p:cNvPr>
            <p:cNvSpPr/>
            <p:nvPr/>
          </p:nvSpPr>
          <p:spPr>
            <a:xfrm>
              <a:off x="8158550" y="5010841"/>
              <a:ext cx="1336431" cy="342900"/>
            </a:xfrm>
            <a:prstGeom prst="roundRect">
              <a:avLst/>
            </a:prstGeom>
            <a:solidFill>
              <a:srgbClr val="FCF4CF"/>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solidFill>
                  <a:srgbClr val="FF0000"/>
                </a:solidFill>
                <a:highlight>
                  <a:srgbClr val="FFFF00"/>
                </a:highlight>
              </a:endParaRPr>
            </a:p>
          </p:txBody>
        </p:sp>
        <p:sp>
          <p:nvSpPr>
            <p:cNvPr id="6" name="文本框 5">
              <a:extLst>
                <a:ext uri="{FF2B5EF4-FFF2-40B4-BE49-F238E27FC236}">
                  <a16:creationId xmlns:a16="http://schemas.microsoft.com/office/drawing/2014/main" id="{81C9C084-379D-4079-8F84-D367CB179509}"/>
                </a:ext>
              </a:extLst>
            </p:cNvPr>
            <p:cNvSpPr txBox="1"/>
            <p:nvPr/>
          </p:nvSpPr>
          <p:spPr>
            <a:xfrm>
              <a:off x="8278621" y="5010841"/>
              <a:ext cx="1244068"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hlinkClick r:id="rId2"/>
                </a:rPr>
                <a:t>点击进入</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50233820"/>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par>
                                <p:cTn id="11" presetID="42" presetClass="entr" presetSubtype="0"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15B783-C0BB-48FC-82A4-80412248C94C}"/>
              </a:ext>
            </a:extLst>
          </p:cNvPr>
          <p:cNvPicPr>
            <a:picLocks noChangeAspect="1"/>
          </p:cNvPicPr>
          <p:nvPr/>
        </p:nvPicPr>
        <p:blipFill>
          <a:blip r:embed="rId3"/>
          <a:stretch>
            <a:fillRect/>
          </a:stretch>
        </p:blipFill>
        <p:spPr>
          <a:xfrm rot="16200000">
            <a:off x="4087937" y="1268320"/>
            <a:ext cx="769440" cy="603623"/>
          </a:xfrm>
          <a:prstGeom prst="rect">
            <a:avLst/>
          </a:prstGeom>
        </p:spPr>
      </p:pic>
      <p:sp>
        <p:nvSpPr>
          <p:cNvPr id="3" name="文本框 2">
            <a:extLst>
              <a:ext uri="{FF2B5EF4-FFF2-40B4-BE49-F238E27FC236}">
                <a16:creationId xmlns:a16="http://schemas.microsoft.com/office/drawing/2014/main" id="{C5A0F847-C661-4A28-9205-E57B7219DD09}"/>
              </a:ext>
            </a:extLst>
          </p:cNvPr>
          <p:cNvSpPr txBox="1"/>
          <p:nvPr/>
        </p:nvSpPr>
        <p:spPr>
          <a:xfrm>
            <a:off x="4875153" y="1185411"/>
            <a:ext cx="2441695" cy="769441"/>
          </a:xfrm>
          <a:prstGeom prst="rect">
            <a:avLst/>
          </a:prstGeom>
          <a:noFill/>
        </p:spPr>
        <p:txBody>
          <a:bodyPr wrap="none" rtlCol="0">
            <a:spAutoFit/>
          </a:bodyPr>
          <a:lstStyle/>
          <a:p>
            <a:pPr algn="ctr"/>
            <a:r>
              <a:rPr lang="zh-CN" altLang="en-US" sz="4400" b="1" dirty="0">
                <a:latin typeface="微软雅黑" panose="020B0503020204020204" pitchFamily="34" charset="-122"/>
                <a:ea typeface="微软雅黑" panose="020B0503020204020204" pitchFamily="34" charset="-122"/>
              </a:rPr>
              <a:t>学习目标</a:t>
            </a:r>
          </a:p>
        </p:txBody>
      </p:sp>
      <p:pic>
        <p:nvPicPr>
          <p:cNvPr id="9" name="图片 8">
            <a:extLst>
              <a:ext uri="{FF2B5EF4-FFF2-40B4-BE49-F238E27FC236}">
                <a16:creationId xmlns:a16="http://schemas.microsoft.com/office/drawing/2014/main" id="{7445366E-95CC-49DA-9FF9-0BD1FC5A4D68}"/>
              </a:ext>
            </a:extLst>
          </p:cNvPr>
          <p:cNvPicPr>
            <a:picLocks noChangeAspect="1"/>
          </p:cNvPicPr>
          <p:nvPr/>
        </p:nvPicPr>
        <p:blipFill>
          <a:blip r:embed="rId3"/>
          <a:stretch>
            <a:fillRect/>
          </a:stretch>
        </p:blipFill>
        <p:spPr>
          <a:xfrm rot="5400000" flipH="1">
            <a:off x="7334623" y="1268320"/>
            <a:ext cx="769440" cy="603623"/>
          </a:xfrm>
          <a:prstGeom prst="rect">
            <a:avLst/>
          </a:prstGeom>
        </p:spPr>
      </p:pic>
      <p:grpSp>
        <p:nvGrpSpPr>
          <p:cNvPr id="13" name="组合 12">
            <a:extLst>
              <a:ext uri="{FF2B5EF4-FFF2-40B4-BE49-F238E27FC236}">
                <a16:creationId xmlns:a16="http://schemas.microsoft.com/office/drawing/2014/main" id="{9323EA47-18B7-4FA5-AF70-CE2B1748BD5E}"/>
              </a:ext>
            </a:extLst>
          </p:cNvPr>
          <p:cNvGrpSpPr/>
          <p:nvPr/>
        </p:nvGrpSpPr>
        <p:grpSpPr>
          <a:xfrm>
            <a:off x="1680459" y="2651760"/>
            <a:ext cx="8831082" cy="690880"/>
            <a:chOff x="2052320" y="3007360"/>
            <a:chExt cx="8831082" cy="690880"/>
          </a:xfrm>
        </p:grpSpPr>
        <p:grpSp>
          <p:nvGrpSpPr>
            <p:cNvPr id="11" name="组合 10">
              <a:extLst>
                <a:ext uri="{FF2B5EF4-FFF2-40B4-BE49-F238E27FC236}">
                  <a16:creationId xmlns:a16="http://schemas.microsoft.com/office/drawing/2014/main" id="{39CD6D72-CD74-400A-ABA2-5D7497321331}"/>
                </a:ext>
              </a:extLst>
            </p:cNvPr>
            <p:cNvGrpSpPr/>
            <p:nvPr/>
          </p:nvGrpSpPr>
          <p:grpSpPr>
            <a:xfrm>
              <a:off x="2052320" y="3007360"/>
              <a:ext cx="690880" cy="690880"/>
              <a:chOff x="2052320" y="3007360"/>
              <a:chExt cx="690880" cy="690880"/>
            </a:xfrm>
          </p:grpSpPr>
          <p:sp>
            <p:nvSpPr>
              <p:cNvPr id="5" name="椭圆 4">
                <a:extLst>
                  <a:ext uri="{FF2B5EF4-FFF2-40B4-BE49-F238E27FC236}">
                    <a16:creationId xmlns:a16="http://schemas.microsoft.com/office/drawing/2014/main" id="{FE9BFA77-A076-447C-B8AE-9859F1AF5123}"/>
                  </a:ext>
                </a:extLst>
              </p:cNvPr>
              <p:cNvSpPr/>
              <p:nvPr/>
            </p:nvSpPr>
            <p:spPr>
              <a:xfrm>
                <a:off x="2052320" y="3007360"/>
                <a:ext cx="690880" cy="690880"/>
              </a:xfrm>
              <a:prstGeom prst="ellipse">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41288AD-C18C-4025-899A-835E53D8455D}"/>
                  </a:ext>
                </a:extLst>
              </p:cNvPr>
              <p:cNvSpPr txBox="1"/>
              <p:nvPr/>
            </p:nvSpPr>
            <p:spPr>
              <a:xfrm>
                <a:off x="2210850" y="3121967"/>
                <a:ext cx="373820"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DCE38F14-CB5E-429E-A490-EE0EC8BF4675}"/>
                </a:ext>
              </a:extLst>
            </p:cNvPr>
            <p:cNvSpPr/>
            <p:nvPr/>
          </p:nvSpPr>
          <p:spPr>
            <a:xfrm>
              <a:off x="2901730" y="3061007"/>
              <a:ext cx="7981672" cy="584775"/>
            </a:xfrm>
            <a:prstGeom prst="rect">
              <a:avLst/>
            </a:prstGeom>
          </p:spPr>
          <p:txBody>
            <a:bodyPr wrap="none">
              <a:spAutoFit/>
            </a:bodyPr>
            <a:lstStyle/>
            <a:p>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了解远古传说时代中华文明起源的基本概况</a:t>
              </a:r>
            </a:p>
          </p:txBody>
        </p:sp>
      </p:grpSp>
      <p:grpSp>
        <p:nvGrpSpPr>
          <p:cNvPr id="14" name="组合 13">
            <a:extLst>
              <a:ext uri="{FF2B5EF4-FFF2-40B4-BE49-F238E27FC236}">
                <a16:creationId xmlns:a16="http://schemas.microsoft.com/office/drawing/2014/main" id="{F80A0FCA-DA22-495B-BDD2-D7703C926254}"/>
              </a:ext>
            </a:extLst>
          </p:cNvPr>
          <p:cNvGrpSpPr/>
          <p:nvPr/>
        </p:nvGrpSpPr>
        <p:grpSpPr>
          <a:xfrm>
            <a:off x="1680459" y="3853489"/>
            <a:ext cx="8420713" cy="690880"/>
            <a:chOff x="2052320" y="3007360"/>
            <a:chExt cx="8420713" cy="690880"/>
          </a:xfrm>
        </p:grpSpPr>
        <p:grpSp>
          <p:nvGrpSpPr>
            <p:cNvPr id="15" name="组合 14">
              <a:extLst>
                <a:ext uri="{FF2B5EF4-FFF2-40B4-BE49-F238E27FC236}">
                  <a16:creationId xmlns:a16="http://schemas.microsoft.com/office/drawing/2014/main" id="{2F6EFAD5-45C0-40AD-BB11-EC0B781D0663}"/>
                </a:ext>
              </a:extLst>
            </p:cNvPr>
            <p:cNvGrpSpPr/>
            <p:nvPr/>
          </p:nvGrpSpPr>
          <p:grpSpPr>
            <a:xfrm>
              <a:off x="2052320" y="3007360"/>
              <a:ext cx="690880" cy="690880"/>
              <a:chOff x="2052320" y="3007360"/>
              <a:chExt cx="690880" cy="690880"/>
            </a:xfrm>
          </p:grpSpPr>
          <p:sp>
            <p:nvSpPr>
              <p:cNvPr id="17" name="椭圆 16">
                <a:extLst>
                  <a:ext uri="{FF2B5EF4-FFF2-40B4-BE49-F238E27FC236}">
                    <a16:creationId xmlns:a16="http://schemas.microsoft.com/office/drawing/2014/main" id="{5059B8AC-C0C9-4477-AD40-2B97EC0F019A}"/>
                  </a:ext>
                </a:extLst>
              </p:cNvPr>
              <p:cNvSpPr/>
              <p:nvPr/>
            </p:nvSpPr>
            <p:spPr>
              <a:xfrm>
                <a:off x="2052320" y="3007360"/>
                <a:ext cx="690880" cy="690880"/>
              </a:xfrm>
              <a:prstGeom prst="ellipse">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07F98AD-34EF-44F1-9B6E-722608AA5549}"/>
                  </a:ext>
                </a:extLst>
              </p:cNvPr>
              <p:cNvSpPr txBox="1"/>
              <p:nvPr/>
            </p:nvSpPr>
            <p:spPr>
              <a:xfrm>
                <a:off x="2210850" y="3121967"/>
                <a:ext cx="373820"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6" name="矩形 15">
              <a:extLst>
                <a:ext uri="{FF2B5EF4-FFF2-40B4-BE49-F238E27FC236}">
                  <a16:creationId xmlns:a16="http://schemas.microsoft.com/office/drawing/2014/main" id="{B5DC5753-1898-4B07-8440-7AC777EF8A3E}"/>
                </a:ext>
              </a:extLst>
            </p:cNvPr>
            <p:cNvSpPr/>
            <p:nvPr/>
          </p:nvSpPr>
          <p:spPr>
            <a:xfrm>
              <a:off x="2901730" y="3061007"/>
              <a:ext cx="7571303" cy="584775"/>
            </a:xfrm>
            <a:prstGeom prst="rect">
              <a:avLst/>
            </a:prstGeom>
          </p:spPr>
          <p:txBody>
            <a:bodyPr wrap="none">
              <a:spAutoFit/>
            </a:bodyPr>
            <a:lstStyle/>
            <a:p>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黄帝其人及他对华夏族的形成所做的贡献</a:t>
              </a:r>
            </a:p>
          </p:txBody>
        </p:sp>
      </p:grpSp>
      <p:grpSp>
        <p:nvGrpSpPr>
          <p:cNvPr id="19" name="组合 18">
            <a:extLst>
              <a:ext uri="{FF2B5EF4-FFF2-40B4-BE49-F238E27FC236}">
                <a16:creationId xmlns:a16="http://schemas.microsoft.com/office/drawing/2014/main" id="{CDE19238-0FA7-4FB7-953D-89E121720516}"/>
              </a:ext>
            </a:extLst>
          </p:cNvPr>
          <p:cNvGrpSpPr/>
          <p:nvPr/>
        </p:nvGrpSpPr>
        <p:grpSpPr>
          <a:xfrm>
            <a:off x="1680459" y="5055218"/>
            <a:ext cx="8420713" cy="690880"/>
            <a:chOff x="2052320" y="3007360"/>
            <a:chExt cx="8420713" cy="690880"/>
          </a:xfrm>
        </p:grpSpPr>
        <p:grpSp>
          <p:nvGrpSpPr>
            <p:cNvPr id="20" name="组合 19">
              <a:extLst>
                <a:ext uri="{FF2B5EF4-FFF2-40B4-BE49-F238E27FC236}">
                  <a16:creationId xmlns:a16="http://schemas.microsoft.com/office/drawing/2014/main" id="{22252C4D-96FD-45F4-87D1-2AC76DE3F5A7}"/>
                </a:ext>
              </a:extLst>
            </p:cNvPr>
            <p:cNvGrpSpPr/>
            <p:nvPr/>
          </p:nvGrpSpPr>
          <p:grpSpPr>
            <a:xfrm>
              <a:off x="2052320" y="3007360"/>
              <a:ext cx="690880" cy="690880"/>
              <a:chOff x="2052320" y="3007360"/>
              <a:chExt cx="690880" cy="690880"/>
            </a:xfrm>
          </p:grpSpPr>
          <p:sp>
            <p:nvSpPr>
              <p:cNvPr id="22" name="椭圆 21">
                <a:extLst>
                  <a:ext uri="{FF2B5EF4-FFF2-40B4-BE49-F238E27FC236}">
                    <a16:creationId xmlns:a16="http://schemas.microsoft.com/office/drawing/2014/main" id="{A79EF7D2-CEFF-44A8-8D2B-56FF2563436C}"/>
                  </a:ext>
                </a:extLst>
              </p:cNvPr>
              <p:cNvSpPr/>
              <p:nvPr/>
            </p:nvSpPr>
            <p:spPr>
              <a:xfrm>
                <a:off x="2052320" y="3007360"/>
                <a:ext cx="690880" cy="690880"/>
              </a:xfrm>
              <a:prstGeom prst="ellipse">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C409B109-A14B-47A9-8A42-B8606FC466EE}"/>
                  </a:ext>
                </a:extLst>
              </p:cNvPr>
              <p:cNvSpPr txBox="1"/>
              <p:nvPr/>
            </p:nvSpPr>
            <p:spPr>
              <a:xfrm>
                <a:off x="2210850" y="3121967"/>
                <a:ext cx="373820" cy="46166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1" name="矩形 20">
              <a:extLst>
                <a:ext uri="{FF2B5EF4-FFF2-40B4-BE49-F238E27FC236}">
                  <a16:creationId xmlns:a16="http://schemas.microsoft.com/office/drawing/2014/main" id="{CE075689-2515-4517-BDE5-BE821ECEF3AC}"/>
                </a:ext>
              </a:extLst>
            </p:cNvPr>
            <p:cNvSpPr/>
            <p:nvPr/>
          </p:nvSpPr>
          <p:spPr>
            <a:xfrm>
              <a:off x="2901730" y="3061007"/>
              <a:ext cx="7571303" cy="584775"/>
            </a:xfrm>
            <a:prstGeom prst="rect">
              <a:avLst/>
            </a:prstGeom>
          </p:spPr>
          <p:txBody>
            <a:bodyPr wrap="none">
              <a:spAutoFit/>
            </a:bodyPr>
            <a:lstStyle/>
            <a:p>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尧舜禹的禅让和原始社会终结的有关史实</a:t>
              </a:r>
            </a:p>
          </p:txBody>
        </p:sp>
      </p:grpSp>
    </p:spTree>
    <p:extLst>
      <p:ext uri="{BB962C8B-B14F-4D97-AF65-F5344CB8AC3E}">
        <p14:creationId xmlns:p14="http://schemas.microsoft.com/office/powerpoint/2010/main" val="539968195"/>
      </p:ext>
    </p:extLst>
  </p:cSld>
  <p:clrMapOvr>
    <a:masterClrMapping/>
  </p:clrMapOvr>
  <p:transition spd="slow" advClick="0" advTm="3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2" presetClass="entr" presetSubtype="4" fill="hold" nodeType="withEffect">
                                  <p:stCondLst>
                                    <p:cond delay="150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225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0" fill="hold"/>
                                        <p:tgtEl>
                                          <p:spTgt spid="14"/>
                                        </p:tgtEl>
                                        <p:attrNameLst>
                                          <p:attrName>ppt_x</p:attrName>
                                        </p:attrNameLst>
                                      </p:cBhvr>
                                      <p:tavLst>
                                        <p:tav tm="0">
                                          <p:val>
                                            <p:strVal val="#ppt_x"/>
                                          </p:val>
                                        </p:tav>
                                        <p:tav tm="100000">
                                          <p:val>
                                            <p:strVal val="#ppt_x"/>
                                          </p:val>
                                        </p:tav>
                                      </p:tavLst>
                                    </p:anim>
                                    <p:anim calcmode="lin" valueType="num">
                                      <p:cBhvr additive="base">
                                        <p:cTn id="23" dur="1000" fill="hold"/>
                                        <p:tgtEl>
                                          <p:spTgt spid="1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300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1000" fill="hold"/>
                                        <p:tgtEl>
                                          <p:spTgt spid="19"/>
                                        </p:tgtEl>
                                        <p:attrNameLst>
                                          <p:attrName>ppt_x</p:attrName>
                                        </p:attrNameLst>
                                      </p:cBhvr>
                                      <p:tavLst>
                                        <p:tav tm="0">
                                          <p:val>
                                            <p:strVal val="#ppt_x"/>
                                          </p:val>
                                        </p:tav>
                                        <p:tav tm="100000">
                                          <p:val>
                                            <p:strVal val="#ppt_x"/>
                                          </p:val>
                                        </p:tav>
                                      </p:tavLst>
                                    </p:anim>
                                    <p:anim calcmode="lin" valueType="num">
                                      <p:cBhvr additive="base">
                                        <p:cTn id="27"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6028D39-0484-4827-BE10-29AF58A06035}"/>
              </a:ext>
            </a:extLst>
          </p:cNvPr>
          <p:cNvSpPr/>
          <p:nvPr/>
        </p:nvSpPr>
        <p:spPr>
          <a:xfrm>
            <a:off x="0" y="243840"/>
            <a:ext cx="3180080" cy="762000"/>
          </a:xfrm>
          <a:prstGeom prst="rect">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29A3AE8-B707-4984-9512-97808EAB64D8}"/>
              </a:ext>
            </a:extLst>
          </p:cNvPr>
          <p:cNvSpPr txBox="1"/>
          <p:nvPr/>
        </p:nvSpPr>
        <p:spPr>
          <a:xfrm>
            <a:off x="266601" y="394007"/>
            <a:ext cx="2646878" cy="46166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三位杰出首领之一</a:t>
            </a:r>
          </a:p>
        </p:txBody>
      </p:sp>
      <p:pic>
        <p:nvPicPr>
          <p:cNvPr id="1026" name="Picture 2" descr="https://timgsa.baidu.com/timg?image&amp;quality=80&amp;size=b9999_10000&amp;sec=1512731532010&amp;di=0a1db954b600f53d3aa487c26066ce4a&amp;imgtype=0&amp;src=http%3A%2F%2Fpic.58pic.com%2F58pic%2F13%2F28%2F37%2F19858PICJjE_1024.jpg">
            <a:extLst>
              <a:ext uri="{FF2B5EF4-FFF2-40B4-BE49-F238E27FC236}">
                <a16:creationId xmlns:a16="http://schemas.microsoft.com/office/drawing/2014/main" id="{4760A508-1D6A-4996-8761-A43C4A82C45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697"/>
          <a:stretch/>
        </p:blipFill>
        <p:spPr bwMode="auto">
          <a:xfrm>
            <a:off x="7538719" y="855672"/>
            <a:ext cx="3524817" cy="5400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F8D1FED-2060-4D4A-AAE0-2AC2CB3D9792}"/>
              </a:ext>
            </a:extLst>
          </p:cNvPr>
          <p:cNvSpPr/>
          <p:nvPr/>
        </p:nvSpPr>
        <p:spPr>
          <a:xfrm>
            <a:off x="1280160" y="3001556"/>
            <a:ext cx="5171440" cy="2862322"/>
          </a:xfrm>
          <a:prstGeom prst="rect">
            <a:avLst/>
          </a:prstGeom>
        </p:spPr>
        <p:txBody>
          <a:bodyPr wrap="square">
            <a:spAutoFit/>
          </a:bodyPr>
          <a:lstStyle/>
          <a:p>
            <a:pPr algn="just">
              <a:lnSpc>
                <a:spcPts val="3600"/>
              </a:lnSpc>
            </a:pP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传说姜姓部落的首领由于懂得用火而得到王位，所以称为炎帝。从神农起姜姓部落共有九代炎帝，神农生帝魁，魁生帝承，承生帝明，明生帝直，直生帝氂，氂生帝哀，哀生帝克，克生帝榆罔，传位五百三十年。</a:t>
            </a:r>
          </a:p>
        </p:txBody>
      </p:sp>
      <p:sp>
        <p:nvSpPr>
          <p:cNvPr id="7" name="文本框 6">
            <a:extLst>
              <a:ext uri="{FF2B5EF4-FFF2-40B4-BE49-F238E27FC236}">
                <a16:creationId xmlns:a16="http://schemas.microsoft.com/office/drawing/2014/main" id="{35742392-39AF-4882-A55E-B32C46ACFFE3}"/>
              </a:ext>
            </a:extLst>
          </p:cNvPr>
          <p:cNvSpPr txBox="1"/>
          <p:nvPr/>
        </p:nvSpPr>
        <p:spPr>
          <a:xfrm>
            <a:off x="2311609" y="1778000"/>
            <a:ext cx="3108543" cy="1015663"/>
          </a:xfrm>
          <a:prstGeom prst="rect">
            <a:avLst/>
          </a:prstGeom>
          <a:noFill/>
        </p:spPr>
        <p:txBody>
          <a:bodyPr wrap="none" rtlCol="0">
            <a:spAutoFit/>
          </a:bodyPr>
          <a:lstStyle/>
          <a:p>
            <a:pPr algn="ct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r>
              <a:rPr lang="zh-CN" altLang="en-US" sz="6000" spc="-300" dirty="0">
                <a:solidFill>
                  <a:srgbClr val="B30717"/>
                </a:solidFill>
                <a:latin typeface="叶根友特楷简体" panose="02010601030101010101" pitchFamily="2" charset="-122"/>
                <a:ea typeface="叶根友特楷简体" panose="02010601030101010101" pitchFamily="2" charset="-122"/>
              </a:rPr>
              <a:t>炎帝</a:t>
            </a: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endParaRPr lang="zh-CN" altLang="en-US" sz="6000" spc="-300" dirty="0">
              <a:solidFill>
                <a:srgbClr val="B30717"/>
              </a:solidFill>
              <a:latin typeface="叶根友特楷简体" panose="02010601030101010101" pitchFamily="2" charset="-122"/>
              <a:ea typeface="叶根友特楷简体" panose="02010601030101010101" pitchFamily="2" charset="-122"/>
            </a:endParaRPr>
          </a:p>
        </p:txBody>
      </p:sp>
    </p:spTree>
    <p:extLst>
      <p:ext uri="{BB962C8B-B14F-4D97-AF65-F5344CB8AC3E}">
        <p14:creationId xmlns:p14="http://schemas.microsoft.com/office/powerpoint/2010/main" val="2601094165"/>
      </p:ext>
    </p:extLst>
  </p:cSld>
  <p:clrMapOvr>
    <a:masterClrMapping/>
  </p:clrMapOvr>
  <p:transition spd="med" advClick="0" advTm="300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42" presetClass="entr" presetSubtype="0" fill="hold" grpId="0" nodeType="withEffect">
                                  <p:stCondLst>
                                    <p:cond delay="7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6028D39-0484-4827-BE10-29AF58A06035}"/>
              </a:ext>
            </a:extLst>
          </p:cNvPr>
          <p:cNvSpPr/>
          <p:nvPr/>
        </p:nvSpPr>
        <p:spPr>
          <a:xfrm>
            <a:off x="0" y="243840"/>
            <a:ext cx="3180080" cy="762000"/>
          </a:xfrm>
          <a:prstGeom prst="rect">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29A3AE8-B707-4984-9512-97808EAB64D8}"/>
              </a:ext>
            </a:extLst>
          </p:cNvPr>
          <p:cNvSpPr txBox="1"/>
          <p:nvPr/>
        </p:nvSpPr>
        <p:spPr>
          <a:xfrm>
            <a:off x="266601" y="394007"/>
            <a:ext cx="2646878" cy="46166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三位杰出首领之一</a:t>
            </a:r>
          </a:p>
        </p:txBody>
      </p:sp>
      <p:pic>
        <p:nvPicPr>
          <p:cNvPr id="2050" name="Picture 2" descr="https://timgsa.baidu.com/timg?image&amp;quality=80&amp;size=b10000_10000&amp;sec=1512722234&amp;di=0a89f59e80fd2a9e1505accb97edf8ad&amp;src=http://pic.58pic.com/58pic/13/28/37/17H58PICAsR_1024.jpg">
            <a:extLst>
              <a:ext uri="{FF2B5EF4-FFF2-40B4-BE49-F238E27FC236}">
                <a16:creationId xmlns:a16="http://schemas.microsoft.com/office/drawing/2014/main" id="{4C9F7EC4-8EF1-4703-8A23-9518A19ADEB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181"/>
          <a:stretch/>
        </p:blipFill>
        <p:spPr bwMode="auto">
          <a:xfrm>
            <a:off x="7538720" y="855672"/>
            <a:ext cx="3506330" cy="540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10AC5A27-E758-4B16-9199-EBFDA6DB52F6}"/>
              </a:ext>
            </a:extLst>
          </p:cNvPr>
          <p:cNvSpPr/>
          <p:nvPr/>
        </p:nvSpPr>
        <p:spPr>
          <a:xfrm>
            <a:off x="1158240" y="3001556"/>
            <a:ext cx="5415280" cy="2862322"/>
          </a:xfrm>
          <a:prstGeom prst="rect">
            <a:avLst/>
          </a:prstGeom>
        </p:spPr>
        <p:txBody>
          <a:bodyPr wrap="square">
            <a:spAutoFit/>
          </a:bodyPr>
          <a:lstStyle/>
          <a:p>
            <a:pPr algn="just">
              <a:lnSpc>
                <a:spcPts val="3600"/>
              </a:lnSpc>
            </a:pP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古华夏部落联盟首领，中国远古时代华夏民族的共主。五帝之首。被尊为中华“</a:t>
            </a:r>
            <a:r>
              <a:rPr lang="zh-CN" altLang="en-US" sz="2200" b="1" dirty="0">
                <a:solidFill>
                  <a:srgbClr val="B30717"/>
                </a:solidFill>
                <a:latin typeface="微软雅黑" panose="020B0503020204020204" pitchFamily="34" charset="-122"/>
                <a:ea typeface="微软雅黑" panose="020B0503020204020204" pitchFamily="34" charset="-122"/>
              </a:rPr>
              <a:t>人文初祖”</a:t>
            </a: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。据说他是少典与附宝之子，本姓公孙，后改姬姓，故称姬轩辕。居轩辕之丘，号轩辕氏，建都于有熊，亦称有熊氏。也有人称之为“帝鸿氏”。</a:t>
            </a:r>
          </a:p>
        </p:txBody>
      </p:sp>
      <p:sp>
        <p:nvSpPr>
          <p:cNvPr id="6" name="文本框 5">
            <a:extLst>
              <a:ext uri="{FF2B5EF4-FFF2-40B4-BE49-F238E27FC236}">
                <a16:creationId xmlns:a16="http://schemas.microsoft.com/office/drawing/2014/main" id="{1A8293F6-9B29-44DB-8690-A94F8053C4BC}"/>
              </a:ext>
            </a:extLst>
          </p:cNvPr>
          <p:cNvSpPr txBox="1"/>
          <p:nvPr/>
        </p:nvSpPr>
        <p:spPr>
          <a:xfrm>
            <a:off x="2311609" y="1778000"/>
            <a:ext cx="3108543" cy="1015663"/>
          </a:xfrm>
          <a:prstGeom prst="rect">
            <a:avLst/>
          </a:prstGeom>
          <a:noFill/>
        </p:spPr>
        <p:txBody>
          <a:bodyPr wrap="none" rtlCol="0">
            <a:spAutoFit/>
          </a:bodyPr>
          <a:lstStyle/>
          <a:p>
            <a:pPr algn="ct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r>
              <a:rPr lang="zh-CN" altLang="en-US" sz="6000" spc="-300" dirty="0">
                <a:solidFill>
                  <a:srgbClr val="B30717"/>
                </a:solidFill>
                <a:latin typeface="叶根友特楷简体" panose="02010601030101010101" pitchFamily="2" charset="-122"/>
                <a:ea typeface="叶根友特楷简体" panose="02010601030101010101" pitchFamily="2" charset="-122"/>
              </a:rPr>
              <a:t>黄帝</a:t>
            </a: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endParaRPr lang="zh-CN" altLang="en-US" sz="6000" spc="-300" dirty="0">
              <a:solidFill>
                <a:srgbClr val="B30717"/>
              </a:solidFill>
              <a:latin typeface="叶根友特楷简体" panose="02010601030101010101" pitchFamily="2" charset="-122"/>
              <a:ea typeface="叶根友特楷简体" panose="02010601030101010101" pitchFamily="2" charset="-122"/>
            </a:endParaRPr>
          </a:p>
        </p:txBody>
      </p:sp>
    </p:spTree>
    <p:extLst>
      <p:ext uri="{BB962C8B-B14F-4D97-AF65-F5344CB8AC3E}">
        <p14:creationId xmlns:p14="http://schemas.microsoft.com/office/powerpoint/2010/main" val="3459279591"/>
      </p:ext>
    </p:extLst>
  </p:cSld>
  <p:clrMapOvr>
    <a:masterClrMapping/>
  </p:clrMapOvr>
  <p:transition spd="slow" advClick="0"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1000"/>
                                        <p:tgtEl>
                                          <p:spTgt spid="6"/>
                                        </p:tgtEl>
                                      </p:cBhvr>
                                    </p:animEffect>
                                  </p:childTnLst>
                                </p:cTn>
                              </p:par>
                              <p:par>
                                <p:cTn id="8" presetID="42" presetClass="entr" presetSubtype="0" fill="hold" grpId="0"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6028D39-0484-4827-BE10-29AF58A06035}"/>
              </a:ext>
            </a:extLst>
          </p:cNvPr>
          <p:cNvSpPr/>
          <p:nvPr/>
        </p:nvSpPr>
        <p:spPr>
          <a:xfrm>
            <a:off x="0" y="243840"/>
            <a:ext cx="3180080" cy="762000"/>
          </a:xfrm>
          <a:prstGeom prst="rect">
            <a:avLst/>
          </a:prstGeom>
          <a:solidFill>
            <a:srgbClr val="B30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29A3AE8-B707-4984-9512-97808EAB64D8}"/>
              </a:ext>
            </a:extLst>
          </p:cNvPr>
          <p:cNvSpPr txBox="1"/>
          <p:nvPr/>
        </p:nvSpPr>
        <p:spPr>
          <a:xfrm>
            <a:off x="266601" y="394007"/>
            <a:ext cx="2646878" cy="461665"/>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三位杰出首领之一</a:t>
            </a:r>
          </a:p>
        </p:txBody>
      </p:sp>
      <p:sp>
        <p:nvSpPr>
          <p:cNvPr id="2" name="矩形 1">
            <a:extLst>
              <a:ext uri="{FF2B5EF4-FFF2-40B4-BE49-F238E27FC236}">
                <a16:creationId xmlns:a16="http://schemas.microsoft.com/office/drawing/2014/main" id="{A9533025-F5EF-49FD-8733-80E39D887E67}"/>
              </a:ext>
            </a:extLst>
          </p:cNvPr>
          <p:cNvSpPr/>
          <p:nvPr/>
        </p:nvSpPr>
        <p:spPr>
          <a:xfrm>
            <a:off x="6319520" y="2947013"/>
            <a:ext cx="4612640" cy="2400657"/>
          </a:xfrm>
          <a:prstGeom prst="rect">
            <a:avLst/>
          </a:prstGeom>
        </p:spPr>
        <p:txBody>
          <a:bodyPr wrap="square">
            <a:spAutoFit/>
          </a:bodyPr>
          <a:lstStyle/>
          <a:p>
            <a:pPr algn="just">
              <a:lnSpc>
                <a:spcPts val="3600"/>
              </a:lnSpc>
            </a:pP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蚩尤，是上古时代九黎氏族部落联盟的首领，骁勇善战，相传蚩尤是牛图腾和鸟图腾氏族的首领，有说是和炎帝同属一个部落。他有兄弟八十一人，个个本领非凡。</a:t>
            </a:r>
          </a:p>
        </p:txBody>
      </p:sp>
      <p:pic>
        <p:nvPicPr>
          <p:cNvPr id="3074" name="Picture 2" descr="https://timgsa.baidu.com/timg?image&amp;quality=80&amp;size=b9999_10000&amp;sec=1512733260293&amp;di=6f4061d8589bc9467e73f6ed0ed5a816&amp;imgtype=0&amp;src=http%3A%2F%2Fwww.lasvegaskim.com%2FEtc_Poem_55_03.jpg">
            <a:extLst>
              <a:ext uri="{FF2B5EF4-FFF2-40B4-BE49-F238E27FC236}">
                <a16:creationId xmlns:a16="http://schemas.microsoft.com/office/drawing/2014/main" id="{4F32677B-BB02-4ED9-B8F9-D7AC89F18EE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7081" y="2217924"/>
            <a:ext cx="4305998" cy="385883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28FB1D8-5C97-47B0-BD41-3D7136A6A4BE}"/>
              </a:ext>
            </a:extLst>
          </p:cNvPr>
          <p:cNvSpPr txBox="1"/>
          <p:nvPr/>
        </p:nvSpPr>
        <p:spPr>
          <a:xfrm>
            <a:off x="7071568" y="1710092"/>
            <a:ext cx="3108543" cy="1015663"/>
          </a:xfrm>
          <a:prstGeom prst="rect">
            <a:avLst/>
          </a:prstGeom>
          <a:noFill/>
        </p:spPr>
        <p:txBody>
          <a:bodyPr wrap="none" rtlCol="0">
            <a:spAutoFit/>
          </a:bodyPr>
          <a:lstStyle/>
          <a:p>
            <a:pPr algn="ct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r>
              <a:rPr lang="zh-CN" altLang="en-US" sz="6000" spc="-300" dirty="0">
                <a:solidFill>
                  <a:srgbClr val="B30717"/>
                </a:solidFill>
                <a:latin typeface="叶根友特楷简体" panose="02010601030101010101" pitchFamily="2" charset="-122"/>
                <a:ea typeface="叶根友特楷简体" panose="02010601030101010101" pitchFamily="2" charset="-122"/>
              </a:rPr>
              <a:t>蚩尤</a:t>
            </a: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endParaRPr lang="zh-CN" altLang="en-US" sz="6000" spc="-300" dirty="0">
              <a:solidFill>
                <a:srgbClr val="B30717"/>
              </a:solidFill>
              <a:latin typeface="叶根友特楷简体" panose="02010601030101010101" pitchFamily="2" charset="-122"/>
              <a:ea typeface="叶根友特楷简体" panose="02010601030101010101" pitchFamily="2" charset="-122"/>
            </a:endParaRPr>
          </a:p>
        </p:txBody>
      </p:sp>
    </p:spTree>
    <p:extLst>
      <p:ext uri="{BB962C8B-B14F-4D97-AF65-F5344CB8AC3E}">
        <p14:creationId xmlns:p14="http://schemas.microsoft.com/office/powerpoint/2010/main" val="1626799945"/>
      </p:ext>
    </p:extLst>
  </p:cSld>
  <p:clrMapOvr>
    <a:masterClrMapping/>
  </p:clrMapOvr>
  <p:transition spd="slow" advClick="0" advTm="3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1000"/>
                                        <p:tgtEl>
                                          <p:spTgt spid="6"/>
                                        </p:tgtEl>
                                      </p:cBhvr>
                                    </p:animEffect>
                                  </p:childTnLst>
                                </p:cTn>
                              </p:par>
                              <p:par>
                                <p:cTn id="8" presetID="42"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4098" name="Picture 2" descr="https://timgsa.baidu.com/timg?image&amp;quality=80&amp;size=b9999_10000&amp;sec=1512732629654&amp;di=b0deaab1b0f95b75649b0c112ca98dc4&amp;imgtype=0&amp;src=http%3A%2F%2Fg.hiphotos.baidu.com%2Flvpics%2Fh%3D800%2Fsign%3D4355f3a402087bf462ec5ae9c2d1575e%2F359b033b5bb5c9ea4b0ecf0cd539b6003bf3b364.jpg">
            <a:extLst>
              <a:ext uri="{FF2B5EF4-FFF2-40B4-BE49-F238E27FC236}">
                <a16:creationId xmlns:a16="http://schemas.microsoft.com/office/drawing/2014/main" id="{47DEE97E-B23E-4AFA-8FF6-75D8C0F498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5" r="925"/>
          <a:stretch/>
        </p:blipFill>
        <p:spPr bwMode="auto">
          <a:xfrm>
            <a:off x="-1" y="-1"/>
            <a:ext cx="12192001" cy="71131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935D6450-26E6-409F-8AB2-80C1CD953C12}"/>
              </a:ext>
            </a:extLst>
          </p:cNvPr>
          <p:cNvSpPr/>
          <p:nvPr/>
        </p:nvSpPr>
        <p:spPr>
          <a:xfrm>
            <a:off x="0" y="4582632"/>
            <a:ext cx="12192000" cy="2530547"/>
          </a:xfrm>
          <a:prstGeom prst="rect">
            <a:avLst/>
          </a:prstGeom>
          <a:solidFill>
            <a:srgbClr val="FCF4C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A3DF437-7E82-48C5-95C6-6C02FC4E55FC}"/>
              </a:ext>
            </a:extLst>
          </p:cNvPr>
          <p:cNvSpPr/>
          <p:nvPr/>
        </p:nvSpPr>
        <p:spPr>
          <a:xfrm>
            <a:off x="1697664" y="5340073"/>
            <a:ext cx="8796670" cy="1015663"/>
          </a:xfrm>
          <a:prstGeom prst="rect">
            <a:avLst/>
          </a:prstGeom>
        </p:spPr>
        <p:txBody>
          <a:bodyPr wrap="square">
            <a:spAutoFit/>
          </a:bodyPr>
          <a:lstStyle/>
          <a:p>
            <a:pPr algn="just">
              <a:lnSpc>
                <a:spcPts val="36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1992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年，历史学家任昌华先生首次提出了</a:t>
            </a:r>
            <a:r>
              <a:rPr lang="zh-CN" altLang="en-US" sz="2400" b="1" dirty="0">
                <a:solidFill>
                  <a:srgbClr val="B30717"/>
                </a:solidFill>
                <a:latin typeface="微软雅黑" panose="020B0503020204020204" pitchFamily="34" charset="-122"/>
                <a:ea typeface="微软雅黑" panose="020B0503020204020204" pitchFamily="34" charset="-122"/>
              </a:rPr>
              <a:t>“三祖文化”</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，并第一次将蚩尤作为中华民族的人文始祖和黄帝、炎帝并排在一起。</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455500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47" presetClass="entr" presetSubtype="0"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11266" name="Picture 2" descr="https://timgsa.baidu.com/timg?image&amp;quality=80&amp;size=b9999_10000&amp;sec=1512739037041&amp;di=aef119ba52688881423135ae05b2ba68&amp;imgtype=0&amp;src=http%3A%2F%2Fp.store.itangyuan.com%2Fp%2Fchapter%2Fattachment%2FEtjtEBbw4A%2FEgfvEB-wegbVEgbuegbS4Gu48beCJMfU8m-ViNs77t5ejuHEevOVHgI.jpg">
            <a:extLst>
              <a:ext uri="{FF2B5EF4-FFF2-40B4-BE49-F238E27FC236}">
                <a16:creationId xmlns:a16="http://schemas.microsoft.com/office/drawing/2014/main" id="{BF033FEF-63C4-49F0-8664-DF2D58642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00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E7A35DC-5633-4C08-BC97-1C2A10CD0A53}"/>
              </a:ext>
            </a:extLst>
          </p:cNvPr>
          <p:cNvSpPr/>
          <p:nvPr/>
        </p:nvSpPr>
        <p:spPr>
          <a:xfrm>
            <a:off x="6514214" y="1305341"/>
            <a:ext cx="4766930" cy="4247317"/>
          </a:xfrm>
          <a:prstGeom prst="rect">
            <a:avLst/>
          </a:prstGeom>
        </p:spPr>
        <p:txBody>
          <a:bodyPr wrap="square">
            <a:spAutoFit/>
          </a:bodyPr>
          <a:lstStyle/>
          <a:p>
            <a:pPr algn="just">
              <a:lnSpc>
                <a:spcPts val="3600"/>
              </a:lnSpc>
            </a:pP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昔天之初，诞作二后，乃设建典，命赤帝分正二卿，命蚩尤宇于少昊，以临四方，</a:t>
            </a:r>
            <a:r>
              <a:rPr lang="en-US" altLang="zh-CN" sz="2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蚩尤乃逐帝，争于涿鹿之阿，九隅无遗。赤帝大慑，乃说于黄帝，执蚩尤，杀之于中冀，以甲兵释怒，用大正顺天思序，纪于大帝，用名之曰绝辔之野。乃命少昊清司马鸟师，以正五帝之官，故名曰质。天用大成，至于今不乱。</a:t>
            </a:r>
          </a:p>
        </p:txBody>
      </p:sp>
    </p:spTree>
    <p:extLst>
      <p:ext uri="{BB962C8B-B14F-4D97-AF65-F5344CB8AC3E}">
        <p14:creationId xmlns:p14="http://schemas.microsoft.com/office/powerpoint/2010/main" val="3172351887"/>
      </p:ext>
    </p:extLst>
  </p:cSld>
  <p:clrMapOvr>
    <a:masterClrMapping/>
  </p:clrMapOvr>
  <p:transition spd="slow" advClick="0"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CF4CF"/>
            </a:gs>
            <a:gs pos="100000">
              <a:srgbClr val="E3D5B0"/>
            </a:gs>
          </a:gsLst>
          <a:lin ang="2700000" scaled="1"/>
          <a:tileRect/>
        </a:gra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DE04B18-BBC5-4E44-B860-A666C9AF3BA5}"/>
              </a:ext>
            </a:extLst>
          </p:cNvPr>
          <p:cNvPicPr>
            <a:picLocks noChangeAspect="1"/>
          </p:cNvPicPr>
          <p:nvPr/>
        </p:nvPicPr>
        <p:blipFill rotWithShape="1">
          <a:blip r:embed="rId3"/>
          <a:srcRect b="40682"/>
          <a:stretch/>
        </p:blipFill>
        <p:spPr>
          <a:xfrm>
            <a:off x="0" y="4346419"/>
            <a:ext cx="12192000" cy="2511581"/>
          </a:xfrm>
          <a:prstGeom prst="rect">
            <a:avLst/>
          </a:prstGeom>
        </p:spPr>
      </p:pic>
      <p:sp>
        <p:nvSpPr>
          <p:cNvPr id="4" name="矩形 3">
            <a:extLst>
              <a:ext uri="{FF2B5EF4-FFF2-40B4-BE49-F238E27FC236}">
                <a16:creationId xmlns:a16="http://schemas.microsoft.com/office/drawing/2014/main" id="{0BA833E1-CF1A-4D66-9852-20161063CA1B}"/>
              </a:ext>
            </a:extLst>
          </p:cNvPr>
          <p:cNvSpPr/>
          <p:nvPr/>
        </p:nvSpPr>
        <p:spPr>
          <a:xfrm>
            <a:off x="2713074" y="2372194"/>
            <a:ext cx="6765851" cy="1015663"/>
          </a:xfrm>
          <a:prstGeom prst="rect">
            <a:avLst/>
          </a:prstGeom>
        </p:spPr>
        <p:txBody>
          <a:bodyPr wrap="square">
            <a:spAutoFit/>
          </a:bodyPr>
          <a:lstStyle/>
          <a:p>
            <a:pPr algn="just">
              <a:lnSpc>
                <a:spcPts val="36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在涿鹿之战中，蚩尤部落大败，炎帝和黄帝部落结成联盟，形成了日后的</a:t>
            </a:r>
            <a:r>
              <a:rPr lang="zh-CN" altLang="en-US" sz="2400" b="1" dirty="0">
                <a:solidFill>
                  <a:srgbClr val="B30717"/>
                </a:solidFill>
                <a:latin typeface="微软雅黑" panose="020B0503020204020204" pitchFamily="34" charset="-122"/>
                <a:ea typeface="微软雅黑" panose="020B0503020204020204" pitchFamily="34" charset="-122"/>
              </a:rPr>
              <a:t>华夏族</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DCC57B9F-79A7-452C-A2BF-A41A80A5E24B}"/>
              </a:ext>
            </a:extLst>
          </p:cNvPr>
          <p:cNvSpPr txBox="1"/>
          <p:nvPr/>
        </p:nvSpPr>
        <p:spPr>
          <a:xfrm>
            <a:off x="3810757" y="1072144"/>
            <a:ext cx="4570482" cy="1015663"/>
          </a:xfrm>
          <a:prstGeom prst="rect">
            <a:avLst/>
          </a:prstGeom>
          <a:noFill/>
        </p:spPr>
        <p:txBody>
          <a:bodyPr wrap="none" rtlCol="0">
            <a:spAutoFit/>
          </a:bodyPr>
          <a:lstStyle/>
          <a:p>
            <a:pPr algn="ct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r>
              <a:rPr lang="zh-CN" altLang="en-US" sz="6000" spc="-300" dirty="0">
                <a:solidFill>
                  <a:srgbClr val="B30717"/>
                </a:solidFill>
                <a:latin typeface="叶根友特楷简体" panose="02010601030101010101" pitchFamily="2" charset="-122"/>
                <a:ea typeface="叶根友特楷简体" panose="02010601030101010101" pitchFamily="2" charset="-122"/>
              </a:rPr>
              <a:t>涿鹿之战</a:t>
            </a:r>
            <a:r>
              <a:rPr lang="en-US" altLang="zh-CN" sz="6000" spc="-300" dirty="0">
                <a:solidFill>
                  <a:srgbClr val="B30717"/>
                </a:solidFill>
                <a:latin typeface="叶根友特楷简体" panose="02010601030101010101" pitchFamily="2" charset="-122"/>
                <a:ea typeface="叶根友特楷简体" panose="02010601030101010101" pitchFamily="2" charset="-122"/>
              </a:rPr>
              <a:t>·</a:t>
            </a:r>
            <a:endParaRPr lang="zh-CN" altLang="en-US" sz="6000" spc="-300" dirty="0">
              <a:solidFill>
                <a:srgbClr val="B30717"/>
              </a:solidFill>
              <a:latin typeface="叶根友特楷简体" panose="02010601030101010101" pitchFamily="2" charset="-122"/>
              <a:ea typeface="叶根友特楷简体" panose="02010601030101010101" pitchFamily="2" charset="-122"/>
            </a:endParaRPr>
          </a:p>
        </p:txBody>
      </p:sp>
    </p:spTree>
    <p:extLst>
      <p:ext uri="{BB962C8B-B14F-4D97-AF65-F5344CB8AC3E}">
        <p14:creationId xmlns:p14="http://schemas.microsoft.com/office/powerpoint/2010/main" val="217382562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22" presetClass="entr" presetSubtype="1"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299</TotalTime>
  <Words>1946</Words>
  <Application>Microsoft Office PowerPoint</Application>
  <PresentationFormat>Widescreen</PresentationFormat>
  <Paragraphs>106</Paragraphs>
  <Slides>26</Slides>
  <Notes>23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等线</vt:lpstr>
      <vt:lpstr>等线 Light</vt:lpstr>
      <vt:lpstr>微软雅黑</vt:lpstr>
      <vt:lpstr>叶根友特楷简体</vt:lpstr>
      <vt:lpstr>楷体</vt:lpstr>
      <vt:lpstr>Arial</vt:lpstr>
      <vt:lpstr>UTM Showcard</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高志远</dc:creator>
  <cp:lastModifiedBy>Vu Thanh Trung</cp:lastModifiedBy>
  <cp:revision>149</cp:revision>
  <dcterms:created xsi:type="dcterms:W3CDTF">2017-12-08T07:59:37Z</dcterms:created>
  <dcterms:modified xsi:type="dcterms:W3CDTF">2021-07-31T04:43:03Z</dcterms:modified>
</cp:coreProperties>
</file>